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odttf" ContentType="application/vnd.openxmlformats-officedocument.obfuscatedFont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3244850" cx="5765800"/>
  <p:notesSz cx="5765800" cy="3244850"/>
  <p:embeddedFontLst>
    <p:embeddedFont>
      <p:font typeface="Tahom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13EF2B-350F-4757-8F08-8A160828EDA3}">
  <a:tblStyle styleId="{3813EF2B-350F-4757-8F08-8A160828EDA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3.xml"/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55" Type="http://schemas.openxmlformats.org/officeDocument/2006/relationships/customXml" Target="../customXml/item1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53" Type="http://schemas.openxmlformats.org/officeDocument/2006/relationships/font" Target="fonts/Tahoma-regular.fntdata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14" Type="http://schemas.openxmlformats.org/officeDocument/2006/relationships/slide" Target="slides/slide8.xml"/><Relationship Id="rId56" Type="http://schemas.openxmlformats.org/officeDocument/2006/relationships/customXml" Target="../customXml/item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20" Type="http://schemas.openxmlformats.org/officeDocument/2006/relationships/slide" Target="slides/slide14.xml"/><Relationship Id="rId54" Type="http://schemas.openxmlformats.org/officeDocument/2006/relationships/font" Target="fonts/Tahoma-bold.fntdata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Relationship Id="rId57" Type="http://schemas.openxmlformats.org/officeDocument/2006/relationships/customXml" Target="../customXml/item3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10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21894" y="1497985"/>
            <a:ext cx="381254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95300" y="109545"/>
            <a:ext cx="3342004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6" y="80250"/>
            <a:ext cx="5759866" cy="315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21894" y="1497985"/>
            <a:ext cx="381254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51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5.png"/><Relationship Id="rId11" Type="http://schemas.openxmlformats.org/officeDocument/2006/relationships/image" Target="../media/image62.png"/><Relationship Id="rId10" Type="http://schemas.openxmlformats.org/officeDocument/2006/relationships/image" Target="../media/image59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5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68.png"/><Relationship Id="rId10" Type="http://schemas.openxmlformats.org/officeDocument/2006/relationships/hyperlink" Target="http://ppt/slides/ppt/slides/slide1.x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_rels/slide25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9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_rels/slide32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82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hyperlink" Target="https://colab.research.google.com/drive/10whoZYodz1H02mbVwsmTudwxaU18ukaI?usp=sharing" TargetMode="External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s://colab.research.google.com/drive/10whoZYodz1H02mbVwsmTudwxaU18ukaI?usp=sharing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85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3.png"/></Relationships>
</file>

<file path=ppt/slides/_rels/slide42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9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0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8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38.xml" TargetMode="External"/><Relationship Id="rId20" Type="http://schemas.openxmlformats.org/officeDocument/2006/relationships/hyperlink" Target="http://ppt/slides/ppt/slides/slide10.xml" TargetMode="External"/><Relationship Id="rId42" Type="http://schemas.openxmlformats.org/officeDocument/2006/relationships/hyperlink" Target="http://ppt/slides/ppt/slides/slide42.xml" TargetMode="External"/><Relationship Id="rId41" Type="http://schemas.openxmlformats.org/officeDocument/2006/relationships/hyperlink" Target="http://ppt/slides/ppt/slides/slide42.xml" TargetMode="External"/><Relationship Id="rId22" Type="http://schemas.openxmlformats.org/officeDocument/2006/relationships/hyperlink" Target="http://ppt/slides/ppt/slides/slide10.xml" TargetMode="External"/><Relationship Id="rId44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0.xml" TargetMode="External"/><Relationship Id="rId43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0.xml" TargetMode="External"/><Relationship Id="rId46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0.xml" TargetMode="External"/><Relationship Id="rId45" Type="http://schemas.openxmlformats.org/officeDocument/2006/relationships/hyperlink" Target="http://ppt/slides/ppt/slides/slide1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26" Type="http://schemas.openxmlformats.org/officeDocument/2006/relationships/hyperlink" Target="http://ppt/slides/ppt/slides/slide10.xml" TargetMode="External"/><Relationship Id="rId25" Type="http://schemas.openxmlformats.org/officeDocument/2006/relationships/hyperlink" Target="http://ppt/slides/ppt/slides/slide10.xml" TargetMode="External"/><Relationship Id="rId28" Type="http://schemas.openxmlformats.org/officeDocument/2006/relationships/hyperlink" Target="http://ppt/slides/ppt/slides/slide25.xml" TargetMode="External"/><Relationship Id="rId27" Type="http://schemas.openxmlformats.org/officeDocument/2006/relationships/hyperlink" Target="http://ppt/slides/ppt/slides/slide25.x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hyperlink" Target="http://ppt/slides/ppt/slides/slide25.xml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hyperlink" Target="http://ppt/slides/ppt/slides/slide32.xml" TargetMode="External"/><Relationship Id="rId30" Type="http://schemas.openxmlformats.org/officeDocument/2006/relationships/hyperlink" Target="http://ppt/slides/ppt/slides/slide25.xml" TargetMode="External"/><Relationship Id="rId11" Type="http://schemas.openxmlformats.org/officeDocument/2006/relationships/hyperlink" Target="http://ppt/slides/ppt/slides/slide3.xml" TargetMode="External"/><Relationship Id="rId33" Type="http://schemas.openxmlformats.org/officeDocument/2006/relationships/hyperlink" Target="http://ppt/slides/ppt/slides/slide36.xml" TargetMode="External"/><Relationship Id="rId10" Type="http://schemas.openxmlformats.org/officeDocument/2006/relationships/image" Target="../media/image10.png"/><Relationship Id="rId32" Type="http://schemas.openxmlformats.org/officeDocument/2006/relationships/hyperlink" Target="http://ppt/slides/ppt/slides/slide32.xml" TargetMode="External"/><Relationship Id="rId13" Type="http://schemas.openxmlformats.org/officeDocument/2006/relationships/hyperlink" Target="http://ppt/slides/ppt/slides/slide6.xml" TargetMode="External"/><Relationship Id="rId35" Type="http://schemas.openxmlformats.org/officeDocument/2006/relationships/hyperlink" Target="http://ppt/slides/ppt/slides/slide36.xml" TargetMode="External"/><Relationship Id="rId12" Type="http://schemas.openxmlformats.org/officeDocument/2006/relationships/hyperlink" Target="http://ppt/slides/ppt/slides/slide3.xml" TargetMode="External"/><Relationship Id="rId34" Type="http://schemas.openxmlformats.org/officeDocument/2006/relationships/hyperlink" Target="http://ppt/slides/ppt/slides/slide36.xml" TargetMode="External"/><Relationship Id="rId15" Type="http://schemas.openxmlformats.org/officeDocument/2006/relationships/hyperlink" Target="http://ppt/slides/ppt/slides/slide6.xml" TargetMode="External"/><Relationship Id="rId37" Type="http://schemas.openxmlformats.org/officeDocument/2006/relationships/hyperlink" Target="http://ppt/slides/ppt/slides/slide38.xml" TargetMode="External"/><Relationship Id="rId14" Type="http://schemas.openxmlformats.org/officeDocument/2006/relationships/hyperlink" Target="http://ppt/slides/ppt/slides/slide6.xml" TargetMode="External"/><Relationship Id="rId36" Type="http://schemas.openxmlformats.org/officeDocument/2006/relationships/hyperlink" Target="http://ppt/slides/ppt/slides/slide36.xml" TargetMode="External"/><Relationship Id="rId17" Type="http://schemas.openxmlformats.org/officeDocument/2006/relationships/hyperlink" Target="http://ppt/slides/ppt/slides/slide10.xml" TargetMode="External"/><Relationship Id="rId39" Type="http://schemas.openxmlformats.org/officeDocument/2006/relationships/hyperlink" Target="http://ppt/slides/ppt/slides/slide38.xml" TargetMode="External"/><Relationship Id="rId16" Type="http://schemas.openxmlformats.org/officeDocument/2006/relationships/hyperlink" Target="http://ppt/slides/ppt/slides/slide6.xml" TargetMode="External"/><Relationship Id="rId38" Type="http://schemas.openxmlformats.org/officeDocument/2006/relationships/hyperlink" Target="http://ppt/slides/ppt/slides/slide38.xml" TargetMode="External"/><Relationship Id="rId19" Type="http://schemas.openxmlformats.org/officeDocument/2006/relationships/hyperlink" Target="http://ppt/slides/ppt/slides/slide10.xml" TargetMode="External"/><Relationship Id="rId18" Type="http://schemas.openxmlformats.org/officeDocument/2006/relationships/hyperlink" Target="http://ppt/slides/ppt/slides/slide10.x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40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0" y="7"/>
            <a:ext cx="5759866" cy="3239902"/>
            <a:chOff x="0" y="7"/>
            <a:chExt cx="5759866" cy="3239902"/>
          </a:xfrm>
        </p:grpSpPr>
        <p:pic>
          <p:nvPicPr>
            <p:cNvPr id="45" name="Google Shape;4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7"/>
              <a:ext cx="5759866" cy="323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7"/>
            <p:cNvSpPr/>
            <p:nvPr/>
          </p:nvSpPr>
          <p:spPr>
            <a:xfrm>
              <a:off x="1982523" y="1293502"/>
              <a:ext cx="3325495" cy="721995"/>
            </a:xfrm>
            <a:custGeom>
              <a:rect b="b" l="l" r="r" t="t"/>
              <a:pathLst>
                <a:path extrusionOk="0" h="721994" w="3325495">
                  <a:moveTo>
                    <a:pt x="0" y="721869"/>
                  </a:moveTo>
                  <a:lnTo>
                    <a:pt x="0" y="0"/>
                  </a:lnTo>
                  <a:lnTo>
                    <a:pt x="3324982" y="0"/>
                  </a:lnTo>
                  <a:lnTo>
                    <a:pt x="3324982" y="721869"/>
                  </a:lnTo>
                  <a:lnTo>
                    <a:pt x="0" y="72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/>
        </p:nvSpPr>
        <p:spPr>
          <a:xfrm>
            <a:off x="1982523" y="1293502"/>
            <a:ext cx="3325495" cy="721995"/>
          </a:xfrm>
          <a:prstGeom prst="rect">
            <a:avLst/>
          </a:prstGeom>
          <a:solidFill>
            <a:srgbClr val="FFFFFF">
              <a:alpha val="79607"/>
            </a:srgbClr>
          </a:solidFill>
          <a:ln cap="flat" cmpd="sng" w="12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634" lvl="0" marL="429894" marR="422275" rtl="0" algn="ctr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ETWORK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ODULE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# 3 : L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INEAR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ETWORKS FOR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EGRESSION</a:t>
            </a:r>
            <a:endParaRPr sz="11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4132173" y="2325276"/>
            <a:ext cx="1280795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99085" lvl="0" marL="311150" marR="508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DNN Team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99085" lvl="0" marL="311150" marR="5080" rtl="0" algn="l">
              <a:lnSpc>
                <a:spcPct val="126699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BITS Pilani WILP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6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563029" y="556604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6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259" name="Google Shape;259;p16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our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omponents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347294" y="1045418"/>
            <a:ext cx="298323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complete machine learning system consists of: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1385074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7"/>
          <p:cNvSpPr txBox="1"/>
          <p:nvPr/>
        </p:nvSpPr>
        <p:spPr>
          <a:xfrm>
            <a:off x="483946" y="1375224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606486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 txBox="1"/>
          <p:nvPr/>
        </p:nvSpPr>
        <p:spPr>
          <a:xfrm>
            <a:off x="483946" y="1596636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1827910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 txBox="1"/>
          <p:nvPr/>
        </p:nvSpPr>
        <p:spPr>
          <a:xfrm>
            <a:off x="483946" y="181806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204933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>
            <a:off x="483946" y="203947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644626" y="1337713"/>
            <a:ext cx="34989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29146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-dimensional input vectors and target outputs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Single neuron implementing linear function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Objective Function: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Measures prediction error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Algorithm: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 descent to optimize weights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81" name="Google Shape;281;p1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1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85" name="Google Shape;285;p1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atrix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orm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endParaRPr/>
          </a:p>
        </p:txBody>
      </p:sp>
      <p:grpSp>
        <p:nvGrpSpPr>
          <p:cNvPr id="292" name="Google Shape;292;p1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93" name="Google Shape;293;p1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1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97" name="Google Shape;297;p1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299" name="Google Shape;2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46496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ingle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euron</a:t>
            </a:r>
            <a:endParaRPr/>
          </a:p>
        </p:txBody>
      </p:sp>
      <p:sp>
        <p:nvSpPr>
          <p:cNvPr id="305" name="Google Shape;305;p19"/>
          <p:cNvSpPr txBox="1"/>
          <p:nvPr/>
        </p:nvSpPr>
        <p:spPr>
          <a:xfrm>
            <a:off x="347294" y="561357"/>
            <a:ext cx="314325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Model linear regression as a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single artificial neuron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19"/>
          <p:cNvGrpSpPr/>
          <p:nvPr/>
        </p:nvGrpSpPr>
        <p:grpSpPr>
          <a:xfrm>
            <a:off x="1875469" y="1226320"/>
            <a:ext cx="284480" cy="572485"/>
            <a:chOff x="1875469" y="1226320"/>
            <a:chExt cx="284480" cy="572485"/>
          </a:xfrm>
        </p:grpSpPr>
        <p:sp>
          <p:nvSpPr>
            <p:cNvPr id="307" name="Google Shape;307;p19"/>
            <p:cNvSpPr/>
            <p:nvPr/>
          </p:nvSpPr>
          <p:spPr>
            <a:xfrm>
              <a:off x="1875469" y="122632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1875469" y="122632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1875469" y="1514325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1875469" y="1514325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9"/>
          <p:cNvSpPr txBox="1"/>
          <p:nvPr/>
        </p:nvSpPr>
        <p:spPr>
          <a:xfrm>
            <a:off x="1942160" y="1531205"/>
            <a:ext cx="939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2010486" y="1599525"/>
            <a:ext cx="7620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2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985822" y="1753824"/>
            <a:ext cx="635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19"/>
          <p:cNvGrpSpPr/>
          <p:nvPr/>
        </p:nvGrpSpPr>
        <p:grpSpPr>
          <a:xfrm>
            <a:off x="1871230" y="1942093"/>
            <a:ext cx="292735" cy="292735"/>
            <a:chOff x="1871230" y="1942093"/>
            <a:chExt cx="292735" cy="292735"/>
          </a:xfrm>
        </p:grpSpPr>
        <p:sp>
          <p:nvSpPr>
            <p:cNvPr id="315" name="Google Shape;315;p19"/>
            <p:cNvSpPr/>
            <p:nvPr/>
          </p:nvSpPr>
          <p:spPr>
            <a:xfrm>
              <a:off x="1871230" y="1942093"/>
              <a:ext cx="292735" cy="292735"/>
            </a:xfrm>
            <a:custGeom>
              <a:rect b="b" l="l" r="r" t="t"/>
              <a:pathLst>
                <a:path extrusionOk="0" h="292735" w="292735">
                  <a:moveTo>
                    <a:pt x="146278" y="0"/>
                  </a:moveTo>
                  <a:lnTo>
                    <a:pt x="100042" y="7457"/>
                  </a:lnTo>
                  <a:lnTo>
                    <a:pt x="59887" y="28222"/>
                  </a:lnTo>
                  <a:lnTo>
                    <a:pt x="28223" y="59887"/>
                  </a:lnTo>
                  <a:lnTo>
                    <a:pt x="7457" y="100042"/>
                  </a:lnTo>
                  <a:lnTo>
                    <a:pt x="0" y="146278"/>
                  </a:lnTo>
                  <a:lnTo>
                    <a:pt x="7457" y="192514"/>
                  </a:lnTo>
                  <a:lnTo>
                    <a:pt x="28223" y="232669"/>
                  </a:lnTo>
                  <a:lnTo>
                    <a:pt x="59887" y="264333"/>
                  </a:lnTo>
                  <a:lnTo>
                    <a:pt x="100042" y="285099"/>
                  </a:lnTo>
                  <a:lnTo>
                    <a:pt x="146278" y="292556"/>
                  </a:lnTo>
                  <a:lnTo>
                    <a:pt x="192514" y="285099"/>
                  </a:lnTo>
                  <a:lnTo>
                    <a:pt x="232669" y="264333"/>
                  </a:lnTo>
                  <a:lnTo>
                    <a:pt x="264333" y="232669"/>
                  </a:lnTo>
                  <a:lnTo>
                    <a:pt x="285099" y="192514"/>
                  </a:lnTo>
                  <a:lnTo>
                    <a:pt x="292556" y="146278"/>
                  </a:lnTo>
                  <a:lnTo>
                    <a:pt x="285099" y="100042"/>
                  </a:lnTo>
                  <a:lnTo>
                    <a:pt x="264333" y="59887"/>
                  </a:lnTo>
                  <a:lnTo>
                    <a:pt x="232669" y="28222"/>
                  </a:lnTo>
                  <a:lnTo>
                    <a:pt x="192514" y="7457"/>
                  </a:lnTo>
                  <a:lnTo>
                    <a:pt x="146278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871230" y="1942093"/>
              <a:ext cx="292735" cy="292735"/>
            </a:xfrm>
            <a:custGeom>
              <a:rect b="b" l="l" r="r" t="t"/>
              <a:pathLst>
                <a:path extrusionOk="0" h="292735" w="292735">
                  <a:moveTo>
                    <a:pt x="292556" y="146278"/>
                  </a:moveTo>
                  <a:lnTo>
                    <a:pt x="285099" y="100042"/>
                  </a:lnTo>
                  <a:lnTo>
                    <a:pt x="264333" y="59887"/>
                  </a:lnTo>
                  <a:lnTo>
                    <a:pt x="232669" y="28222"/>
                  </a:lnTo>
                  <a:lnTo>
                    <a:pt x="192514" y="7457"/>
                  </a:lnTo>
                  <a:lnTo>
                    <a:pt x="146278" y="0"/>
                  </a:lnTo>
                  <a:lnTo>
                    <a:pt x="100042" y="7457"/>
                  </a:lnTo>
                  <a:lnTo>
                    <a:pt x="59887" y="28222"/>
                  </a:lnTo>
                  <a:lnTo>
                    <a:pt x="28223" y="59887"/>
                  </a:lnTo>
                  <a:lnTo>
                    <a:pt x="7457" y="100042"/>
                  </a:lnTo>
                  <a:lnTo>
                    <a:pt x="0" y="146278"/>
                  </a:lnTo>
                  <a:lnTo>
                    <a:pt x="7457" y="192514"/>
                  </a:lnTo>
                  <a:lnTo>
                    <a:pt x="28223" y="232669"/>
                  </a:lnTo>
                  <a:lnTo>
                    <a:pt x="59887" y="264333"/>
                  </a:lnTo>
                  <a:lnTo>
                    <a:pt x="100042" y="285099"/>
                  </a:lnTo>
                  <a:lnTo>
                    <a:pt x="146278" y="292556"/>
                  </a:lnTo>
                  <a:lnTo>
                    <a:pt x="192514" y="285099"/>
                  </a:lnTo>
                  <a:lnTo>
                    <a:pt x="232669" y="264333"/>
                  </a:lnTo>
                  <a:lnTo>
                    <a:pt x="264333" y="232669"/>
                  </a:lnTo>
                  <a:lnTo>
                    <a:pt x="285099" y="192514"/>
                  </a:lnTo>
                  <a:lnTo>
                    <a:pt x="292556" y="14627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9"/>
          <p:cNvSpPr txBox="1"/>
          <p:nvPr/>
        </p:nvSpPr>
        <p:spPr>
          <a:xfrm>
            <a:off x="1906133" y="1710561"/>
            <a:ext cx="195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4604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19"/>
          <p:cNvGrpSpPr/>
          <p:nvPr/>
        </p:nvGrpSpPr>
        <p:grpSpPr>
          <a:xfrm>
            <a:off x="1891952" y="954798"/>
            <a:ext cx="251460" cy="251460"/>
            <a:chOff x="1891952" y="954798"/>
            <a:chExt cx="251460" cy="251460"/>
          </a:xfrm>
        </p:grpSpPr>
        <p:pic>
          <p:nvPicPr>
            <p:cNvPr id="319" name="Google Shape;31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1952" y="954798"/>
              <a:ext cx="251114" cy="251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19"/>
            <p:cNvSpPr/>
            <p:nvPr/>
          </p:nvSpPr>
          <p:spPr>
            <a:xfrm>
              <a:off x="1891952" y="954798"/>
              <a:ext cx="251460" cy="251460"/>
            </a:xfrm>
            <a:custGeom>
              <a:rect b="b" l="l" r="r" t="t"/>
              <a:pathLst>
                <a:path extrusionOk="0" h="251459" w="251460">
                  <a:moveTo>
                    <a:pt x="251114" y="125557"/>
                  </a:moveTo>
                  <a:lnTo>
                    <a:pt x="241247" y="76684"/>
                  </a:lnTo>
                  <a:lnTo>
                    <a:pt x="214339" y="36774"/>
                  </a:lnTo>
                  <a:lnTo>
                    <a:pt x="174429" y="9866"/>
                  </a:lnTo>
                  <a:lnTo>
                    <a:pt x="125557" y="0"/>
                  </a:lnTo>
                  <a:lnTo>
                    <a:pt x="76684" y="9866"/>
                  </a:lnTo>
                  <a:lnTo>
                    <a:pt x="36774" y="36774"/>
                  </a:lnTo>
                  <a:lnTo>
                    <a:pt x="9866" y="76684"/>
                  </a:lnTo>
                  <a:lnTo>
                    <a:pt x="0" y="125557"/>
                  </a:lnTo>
                  <a:lnTo>
                    <a:pt x="9866" y="174429"/>
                  </a:lnTo>
                  <a:lnTo>
                    <a:pt x="36774" y="214339"/>
                  </a:lnTo>
                  <a:lnTo>
                    <a:pt x="76684" y="241247"/>
                  </a:lnTo>
                  <a:lnTo>
                    <a:pt x="125557" y="251114"/>
                  </a:lnTo>
                  <a:lnTo>
                    <a:pt x="174429" y="241247"/>
                  </a:lnTo>
                  <a:lnTo>
                    <a:pt x="214339" y="214339"/>
                  </a:lnTo>
                  <a:lnTo>
                    <a:pt x="241247" y="174429"/>
                  </a:lnTo>
                  <a:lnTo>
                    <a:pt x="251114" y="12555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9"/>
          <p:cNvSpPr txBox="1"/>
          <p:nvPr/>
        </p:nvSpPr>
        <p:spPr>
          <a:xfrm>
            <a:off x="1916760" y="979162"/>
            <a:ext cx="19558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2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19"/>
          <p:cNvGrpSpPr/>
          <p:nvPr/>
        </p:nvGrpSpPr>
        <p:grpSpPr>
          <a:xfrm>
            <a:off x="2701520" y="1404362"/>
            <a:ext cx="360045" cy="360045"/>
            <a:chOff x="2701520" y="1404362"/>
            <a:chExt cx="360045" cy="360045"/>
          </a:xfrm>
        </p:grpSpPr>
        <p:sp>
          <p:nvSpPr>
            <p:cNvPr id="323" name="Google Shape;323;p19"/>
            <p:cNvSpPr/>
            <p:nvPr/>
          </p:nvSpPr>
          <p:spPr>
            <a:xfrm>
              <a:off x="2701520" y="140436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1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1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4681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2701520" y="140436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2"/>
                  </a:move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1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1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19"/>
          <p:cNvSpPr txBox="1"/>
          <p:nvPr/>
        </p:nvSpPr>
        <p:spPr>
          <a:xfrm>
            <a:off x="2815132" y="1472562"/>
            <a:ext cx="13335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Σ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26" name="Google Shape;326;p19"/>
          <p:cNvGrpSpPr/>
          <p:nvPr/>
        </p:nvGrpSpPr>
        <p:grpSpPr>
          <a:xfrm>
            <a:off x="3602295" y="1441122"/>
            <a:ext cx="287020" cy="287020"/>
            <a:chOff x="3602295" y="1441122"/>
            <a:chExt cx="287020" cy="287020"/>
          </a:xfrm>
        </p:grpSpPr>
        <p:sp>
          <p:nvSpPr>
            <p:cNvPr id="327" name="Google Shape;327;p19"/>
            <p:cNvSpPr/>
            <p:nvPr/>
          </p:nvSpPr>
          <p:spPr>
            <a:xfrm>
              <a:off x="3602295" y="1441122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143242" y="0"/>
                  </a:move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4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close/>
                </a:path>
              </a:pathLst>
            </a:custGeom>
            <a:solidFill>
              <a:srgbClr val="B3FFB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3602295" y="1441122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286483" y="143242"/>
                  </a:move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4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19"/>
          <p:cNvSpPr txBox="1"/>
          <p:nvPr/>
        </p:nvSpPr>
        <p:spPr>
          <a:xfrm>
            <a:off x="3691826" y="1459760"/>
            <a:ext cx="10350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</a:t>
            </a:r>
            <a:endParaRPr baseline="30000" sz="1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30" name="Google Shape;330;p19"/>
          <p:cNvGrpSpPr/>
          <p:nvPr/>
        </p:nvGrpSpPr>
        <p:grpSpPr>
          <a:xfrm>
            <a:off x="2128152" y="1144844"/>
            <a:ext cx="593636" cy="499524"/>
            <a:chOff x="2128152" y="1144844"/>
            <a:chExt cx="593636" cy="499524"/>
          </a:xfrm>
        </p:grpSpPr>
        <p:sp>
          <p:nvSpPr>
            <p:cNvPr id="331" name="Google Shape;331;p19"/>
            <p:cNvSpPr/>
            <p:nvPr/>
          </p:nvSpPr>
          <p:spPr>
            <a:xfrm>
              <a:off x="2128152" y="1144844"/>
              <a:ext cx="591820" cy="345440"/>
            </a:xfrm>
            <a:custGeom>
              <a:rect b="b" l="l" r="r" t="t"/>
              <a:pathLst>
                <a:path extrusionOk="0" h="345440" w="591819">
                  <a:moveTo>
                    <a:pt x="0" y="0"/>
                  </a:moveTo>
                  <a:lnTo>
                    <a:pt x="591380" y="34496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683688" y="1451601"/>
              <a:ext cx="38100" cy="52705"/>
            </a:xfrm>
            <a:custGeom>
              <a:rect b="b" l="l" r="r" t="t"/>
              <a:pathLst>
                <a:path extrusionOk="0" h="52705" w="38100">
                  <a:moveTo>
                    <a:pt x="30600" y="0"/>
                  </a:moveTo>
                  <a:lnTo>
                    <a:pt x="28580" y="12636"/>
                  </a:lnTo>
                  <a:lnTo>
                    <a:pt x="29603" y="23367"/>
                  </a:lnTo>
                  <a:lnTo>
                    <a:pt x="32982" y="32286"/>
                  </a:lnTo>
                  <a:lnTo>
                    <a:pt x="38031" y="39488"/>
                  </a:lnTo>
                  <a:lnTo>
                    <a:pt x="29277" y="38638"/>
                  </a:lnTo>
                  <a:lnTo>
                    <a:pt x="19849" y="40087"/>
                  </a:lnTo>
                  <a:lnTo>
                    <a:pt x="10005" y="44478"/>
                  </a:lnTo>
                  <a:lnTo>
                    <a:pt x="0" y="5245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157772" y="1403385"/>
              <a:ext cx="542290" cy="135890"/>
            </a:xfrm>
            <a:custGeom>
              <a:rect b="b" l="l" r="r" t="t"/>
              <a:pathLst>
                <a:path extrusionOk="0" h="135890" w="542289">
                  <a:moveTo>
                    <a:pt x="0" y="0"/>
                  </a:moveTo>
                  <a:lnTo>
                    <a:pt x="541797" y="13545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2669129" y="1503617"/>
              <a:ext cx="33020" cy="59055"/>
            </a:xfrm>
            <a:custGeom>
              <a:rect b="b" l="l" r="r" t="t"/>
              <a:pathLst>
                <a:path extrusionOk="0" h="59055" w="33019">
                  <a:moveTo>
                    <a:pt x="14728" y="0"/>
                  </a:moveTo>
                  <a:lnTo>
                    <a:pt x="16319" y="12697"/>
                  </a:lnTo>
                  <a:lnTo>
                    <a:pt x="20299" y="22715"/>
                  </a:lnTo>
                  <a:lnTo>
                    <a:pt x="26035" y="30336"/>
                  </a:lnTo>
                  <a:lnTo>
                    <a:pt x="32895" y="35841"/>
                  </a:lnTo>
                  <a:lnTo>
                    <a:pt x="24252" y="37470"/>
                  </a:lnTo>
                  <a:lnTo>
                    <a:pt x="15604" y="41495"/>
                  </a:lnTo>
                  <a:lnTo>
                    <a:pt x="7378" y="48462"/>
                  </a:lnTo>
                  <a:lnTo>
                    <a:pt x="0" y="589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2161580" y="1599918"/>
              <a:ext cx="533400" cy="44450"/>
            </a:xfrm>
            <a:custGeom>
              <a:rect b="b" l="l" r="r" t="t"/>
              <a:pathLst>
                <a:path extrusionOk="0" h="44450" w="533400">
                  <a:moveTo>
                    <a:pt x="0" y="44424"/>
                  </a:moveTo>
                  <a:lnTo>
                    <a:pt x="53304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2668398" y="1571634"/>
              <a:ext cx="29209" cy="60960"/>
            </a:xfrm>
            <a:custGeom>
              <a:rect b="b" l="l" r="r" t="t"/>
              <a:pathLst>
                <a:path extrusionOk="0" h="60960" w="29210">
                  <a:moveTo>
                    <a:pt x="0" y="0"/>
                  </a:moveTo>
                  <a:lnTo>
                    <a:pt x="5597" y="11507"/>
                  </a:lnTo>
                  <a:lnTo>
                    <a:pt x="12593" y="19708"/>
                  </a:lnTo>
                  <a:lnTo>
                    <a:pt x="20479" y="25073"/>
                  </a:lnTo>
                  <a:lnTo>
                    <a:pt x="28746" y="28074"/>
                  </a:lnTo>
                  <a:lnTo>
                    <a:pt x="21090" y="32401"/>
                  </a:lnTo>
                  <a:lnTo>
                    <a:pt x="14200" y="38998"/>
                  </a:lnTo>
                  <a:lnTo>
                    <a:pt x="8658" y="48244"/>
                  </a:lnTo>
                  <a:lnTo>
                    <a:pt x="5043" y="6051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19"/>
          <p:cNvSpPr txBox="1"/>
          <p:nvPr/>
        </p:nvSpPr>
        <p:spPr>
          <a:xfrm>
            <a:off x="2310117" y="1096916"/>
            <a:ext cx="231140" cy="494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-5079" lvl="0" marL="42545" marR="30480" rtl="0" algn="just">
              <a:lnSpc>
                <a:spcPct val="9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19"/>
          <p:cNvGrpSpPr/>
          <p:nvPr/>
        </p:nvGrpSpPr>
        <p:grpSpPr>
          <a:xfrm>
            <a:off x="2146047" y="1664627"/>
            <a:ext cx="575738" cy="348888"/>
            <a:chOff x="2146047" y="1664627"/>
            <a:chExt cx="575738" cy="348888"/>
          </a:xfrm>
        </p:grpSpPr>
        <p:sp>
          <p:nvSpPr>
            <p:cNvPr id="339" name="Google Shape;339;p19"/>
            <p:cNvSpPr/>
            <p:nvPr/>
          </p:nvSpPr>
          <p:spPr>
            <a:xfrm>
              <a:off x="2146047" y="1678870"/>
              <a:ext cx="574040" cy="334645"/>
            </a:xfrm>
            <a:custGeom>
              <a:rect b="b" l="l" r="r" t="t"/>
              <a:pathLst>
                <a:path extrusionOk="0" h="334644" w="574039">
                  <a:moveTo>
                    <a:pt x="0" y="334530"/>
                  </a:moveTo>
                  <a:lnTo>
                    <a:pt x="57348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2683685" y="1664627"/>
              <a:ext cx="38100" cy="52705"/>
            </a:xfrm>
            <a:custGeom>
              <a:rect b="b" l="l" r="r" t="t"/>
              <a:pathLst>
                <a:path extrusionOk="0" h="52705" w="38100">
                  <a:moveTo>
                    <a:pt x="0" y="0"/>
                  </a:moveTo>
                  <a:lnTo>
                    <a:pt x="10005" y="7978"/>
                  </a:lnTo>
                  <a:lnTo>
                    <a:pt x="19849" y="12369"/>
                  </a:lnTo>
                  <a:lnTo>
                    <a:pt x="29277" y="13818"/>
                  </a:lnTo>
                  <a:lnTo>
                    <a:pt x="38031" y="12968"/>
                  </a:lnTo>
                  <a:lnTo>
                    <a:pt x="32982" y="20170"/>
                  </a:lnTo>
                  <a:lnTo>
                    <a:pt x="29603" y="29089"/>
                  </a:lnTo>
                  <a:lnTo>
                    <a:pt x="28580" y="39820"/>
                  </a:lnTo>
                  <a:lnTo>
                    <a:pt x="30600" y="5245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9"/>
          <p:cNvSpPr txBox="1"/>
          <p:nvPr/>
        </p:nvSpPr>
        <p:spPr>
          <a:xfrm>
            <a:off x="2314689" y="1814720"/>
            <a:ext cx="22606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19"/>
          <p:cNvGrpSpPr/>
          <p:nvPr/>
        </p:nvGrpSpPr>
        <p:grpSpPr>
          <a:xfrm>
            <a:off x="3064107" y="1553977"/>
            <a:ext cx="533565" cy="60960"/>
            <a:chOff x="3064107" y="1553977"/>
            <a:chExt cx="533565" cy="60960"/>
          </a:xfrm>
        </p:grpSpPr>
        <p:sp>
          <p:nvSpPr>
            <p:cNvPr id="343" name="Google Shape;343;p19"/>
            <p:cNvSpPr/>
            <p:nvPr/>
          </p:nvSpPr>
          <p:spPr>
            <a:xfrm>
              <a:off x="3064107" y="1584342"/>
              <a:ext cx="530860" cy="0"/>
            </a:xfrm>
            <a:custGeom>
              <a:rect b="b" l="l" r="r" t="t"/>
              <a:pathLst>
                <a:path extrusionOk="0" h="120000" w="530860">
                  <a:moveTo>
                    <a:pt x="0" y="0"/>
                  </a:moveTo>
                  <a:lnTo>
                    <a:pt x="5306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3571002" y="1553977"/>
              <a:ext cx="26670" cy="60960"/>
            </a:xfrm>
            <a:custGeom>
              <a:rect b="b" l="l" r="r" t="t"/>
              <a:pathLst>
                <a:path extrusionOk="0" h="60959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9"/>
          <p:cNvSpPr txBox="1"/>
          <p:nvPr/>
        </p:nvSpPr>
        <p:spPr>
          <a:xfrm>
            <a:off x="3290849" y="1386933"/>
            <a:ext cx="635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1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47" name="Google Shape;347;p1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1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353" name="Google Shape;35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425" y="2568580"/>
            <a:ext cx="2222953" cy="4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sp>
        <p:nvSpPr>
          <p:cNvPr id="359" name="Google Shape;359;p20"/>
          <p:cNvSpPr txBox="1"/>
          <p:nvPr/>
        </p:nvSpPr>
        <p:spPr>
          <a:xfrm>
            <a:off x="347294" y="451039"/>
            <a:ext cx="5065395" cy="64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 single neuron computes a weighted sum and applied identity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Prediction for input </a:t>
            </a:r>
            <a:r>
              <a:rPr b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1337250" y="1203325"/>
            <a:ext cx="3450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5220322" y="1218519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(2)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20"/>
          <p:cNvGrpSpPr/>
          <p:nvPr/>
        </p:nvGrpSpPr>
        <p:grpSpPr>
          <a:xfrm>
            <a:off x="513702" y="1817179"/>
            <a:ext cx="69291" cy="489661"/>
            <a:chOff x="513702" y="1817179"/>
            <a:chExt cx="69291" cy="489661"/>
          </a:xfrm>
        </p:grpSpPr>
        <p:pic>
          <p:nvPicPr>
            <p:cNvPr id="363" name="Google Shape;36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81717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02736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23754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20"/>
          <p:cNvSpPr txBox="1"/>
          <p:nvPr>
            <p:ph idx="1" type="body"/>
          </p:nvPr>
        </p:nvSpPr>
        <p:spPr>
          <a:xfrm>
            <a:off x="321894" y="1497985"/>
            <a:ext cx="381254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where:</a:t>
            </a:r>
            <a:endParaRPr/>
          </a:p>
          <a:p>
            <a:pPr indent="0" lvl="0" marL="33528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solidFill>
                  <a:srgbClr val="000000"/>
                </a:solidFill>
              </a:rPr>
              <a:t>0</a:t>
            </a:r>
            <a:r>
              <a:rPr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solidFill>
                  <a:srgbClr val="000000"/>
                </a:solidFill>
              </a:rPr>
              <a:t>1</a:t>
            </a:r>
            <a:r>
              <a:rPr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2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solidFill>
                  <a:srgbClr val="000000"/>
                </a:solidFill>
              </a:rPr>
              <a:t>R</a:t>
            </a:r>
            <a:r>
              <a:rPr baseline="30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baseline="30000"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baseline="30000" lang="en-US" sz="1050">
                <a:solidFill>
                  <a:srgbClr val="000000"/>
                </a:solidFill>
              </a:rPr>
              <a:t>1 </a:t>
            </a:r>
            <a:r>
              <a:rPr lang="en-US" sz="1050">
                <a:solidFill>
                  <a:srgbClr val="000000"/>
                </a:solidFill>
              </a:rPr>
              <a:t>are the model parameters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lang="en-US">
                <a:solidFill>
                  <a:srgbClr val="000000"/>
                </a:solidFill>
              </a:rPr>
              <a:t>1</a:t>
            </a:r>
            <a:r>
              <a:rPr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solidFill>
                  <a:srgbClr val="000000"/>
                </a:solidFill>
              </a:rPr>
              <a:t>1</a:t>
            </a:r>
            <a:r>
              <a:rPr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2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solidFill>
                  <a:srgbClr val="000000"/>
                </a:solidFill>
              </a:rPr>
              <a:t>R</a:t>
            </a:r>
            <a:r>
              <a:rPr baseline="30000"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baseline="30000"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baseline="30000" lang="en-US" sz="1050">
                <a:solidFill>
                  <a:srgbClr val="000000"/>
                </a:solidFill>
              </a:rPr>
              <a:t>1 </a:t>
            </a:r>
            <a:r>
              <a:rPr lang="en-US" sz="1050">
                <a:solidFill>
                  <a:srgbClr val="000000"/>
                </a:solidFill>
              </a:rPr>
              <a:t>is the input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·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>
                <a:solidFill>
                  <a:srgbClr val="000000"/>
                </a:solidFill>
              </a:rPr>
              <a:t>is the </a:t>
            </a:r>
            <a:r>
              <a:rPr lang="en-US"/>
              <a:t>identity activation </a:t>
            </a: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US"/>
              <a:t>Vectorized form: </a:t>
            </a:r>
            <a:r>
              <a:rPr lang="en-US">
                <a:solidFill>
                  <a:srgbClr val="000000"/>
                </a:solidFill>
              </a:rPr>
              <a:t>for all predictions</a:t>
            </a:r>
            <a:endParaRPr/>
          </a:p>
          <a:p>
            <a:pPr indent="0" lvl="0" marL="2320925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Xw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5220322" y="2753161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2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69" name="Google Shape;369;p2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2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73" name="Google Shape;373;p2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/>
        </p:nvSpPr>
        <p:spPr>
          <a:xfrm>
            <a:off x="95300" y="109545"/>
            <a:ext cx="3350895" cy="800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dentity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ctivation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unction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416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Identity Activation Function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303530" rtl="0" algn="r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5220322" y="717250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(4)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21"/>
          <p:cNvGrpSpPr/>
          <p:nvPr/>
        </p:nvGrpSpPr>
        <p:grpSpPr>
          <a:xfrm>
            <a:off x="0" y="1120133"/>
            <a:ext cx="5760261" cy="2113878"/>
            <a:chOff x="0" y="1120133"/>
            <a:chExt cx="5760261" cy="2113878"/>
          </a:xfrm>
        </p:grpSpPr>
        <p:pic>
          <p:nvPicPr>
            <p:cNvPr id="382" name="Google Shape;38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12" y="1120133"/>
              <a:ext cx="4535958" cy="1955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87" name="Google Shape;387;p2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dentity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endParaRPr/>
          </a:p>
        </p:txBody>
      </p:sp>
      <p:grpSp>
        <p:nvGrpSpPr>
          <p:cNvPr id="394" name="Google Shape;394;p22"/>
          <p:cNvGrpSpPr/>
          <p:nvPr/>
        </p:nvGrpSpPr>
        <p:grpSpPr>
          <a:xfrm>
            <a:off x="513702" y="856932"/>
            <a:ext cx="69291" cy="2134057"/>
            <a:chOff x="513702" y="856932"/>
            <a:chExt cx="69291" cy="2134057"/>
          </a:xfrm>
        </p:grpSpPr>
        <p:pic>
          <p:nvPicPr>
            <p:cNvPr id="395" name="Google Shape;39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85693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0783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2997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5211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7426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25743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47886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70028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9216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22"/>
          <p:cNvSpPr txBox="1"/>
          <p:nvPr/>
        </p:nvSpPr>
        <p:spPr>
          <a:xfrm>
            <a:off x="296494" y="519942"/>
            <a:ext cx="38202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97815" lvl="0" marL="360680" marR="1588135" rtl="0" algn="l">
              <a:lnSpc>
                <a:spcPct val="126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 of Identity Function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Output: Continuous,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−∞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∞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360680" marR="1264920" rtl="0" algn="l">
              <a:lnSpc>
                <a:spcPct val="144916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Differentiable everywhere: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'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Allows output to take any real value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60680" marR="674370" rtl="0" algn="l">
              <a:lnSpc>
                <a:spcPct val="165619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 flows unchanged through the neuron Perfect for predicting continuous targets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Why identity for regression?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60680" marR="43180" rtl="0" algn="l">
              <a:lnSpc>
                <a:spcPct val="129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Target values are continuous (prices, temperatures, etc.) Need to predict any real number, not just binary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{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0,1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Differentiability enables gradient-based optimization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6068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No information loss from input to output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2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06" name="Google Shape;406;p2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2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10" name="Google Shape;410;p2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/>
          <p:nvPr>
            <p:ph type="title"/>
          </p:nvPr>
        </p:nvSpPr>
        <p:spPr>
          <a:xfrm>
            <a:off x="95300" y="109545"/>
            <a:ext cx="469138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bjective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quared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18" name="Google Shape;418;p2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22" name="Google Shape;422;p2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424" name="Google Shape;4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45075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quared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430" name="Google Shape;430;p24"/>
          <p:cNvGrpSpPr/>
          <p:nvPr/>
        </p:nvGrpSpPr>
        <p:grpSpPr>
          <a:xfrm>
            <a:off x="513702" y="964844"/>
            <a:ext cx="69291" cy="733539"/>
            <a:chOff x="513702" y="964844"/>
            <a:chExt cx="69291" cy="733539"/>
          </a:xfrm>
        </p:grpSpPr>
        <p:pic>
          <p:nvPicPr>
            <p:cNvPr id="431" name="Google Shape;43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9648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18625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4076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62909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24"/>
          <p:cNvSpPr txBox="1"/>
          <p:nvPr/>
        </p:nvSpPr>
        <p:spPr>
          <a:xfrm>
            <a:off x="347294" y="608443"/>
            <a:ext cx="4394835" cy="142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Advantages of squared error loss: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92265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Differentiable: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Smooth everywhere, easy to optimize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Convex: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Single global minimum (for linear models)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Penalizes large errors: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Quadratic growth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Statistical interpretation: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Maximum likelihood under Gaussian noise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Vector Form: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5220322" y="2210706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(8)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321894" y="2595166"/>
            <a:ext cx="447421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×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baseline="30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design matrix and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target vector.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2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39" name="Google Shape;439;p2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43" name="Google Shape;443;p2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445" name="Google Shape;44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2475" y="2119155"/>
            <a:ext cx="3200573" cy="51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/>
          <p:nvPr/>
        </p:nvSpPr>
        <p:spPr>
          <a:xfrm>
            <a:off x="95300" y="109545"/>
            <a:ext cx="346837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isualizing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rror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urface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25"/>
          <p:cNvGrpSpPr/>
          <p:nvPr/>
        </p:nvGrpSpPr>
        <p:grpSpPr>
          <a:xfrm>
            <a:off x="0" y="635571"/>
            <a:ext cx="5760261" cy="2598440"/>
            <a:chOff x="0" y="635571"/>
            <a:chExt cx="5760261" cy="2598440"/>
          </a:xfrm>
        </p:grpSpPr>
        <p:pic>
          <p:nvPicPr>
            <p:cNvPr id="452" name="Google Shape;45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190" y="635571"/>
              <a:ext cx="4989538" cy="18819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2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5"/>
          <p:cNvSpPr txBox="1"/>
          <p:nvPr/>
        </p:nvSpPr>
        <p:spPr>
          <a:xfrm>
            <a:off x="1136218" y="2623621"/>
            <a:ext cx="3488054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 error surface is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convex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with a single global minimum.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58" name="Google Shape;458;p2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1400073" y="967954"/>
            <a:ext cx="2960370" cy="75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48284" marR="202565" rtl="0" algn="ctr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instructor is gratefully acknowledging the authors who made their course materials freely available online.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deck is prepared by Seetha Parameswaran.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5" name="Google Shape;55;p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ctrTitle"/>
          </p:nvPr>
        </p:nvSpPr>
        <p:spPr>
          <a:xfrm>
            <a:off x="95300" y="109545"/>
            <a:ext cx="3342004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sp>
        <p:nvSpPr>
          <p:cNvPr id="465" name="Google Shape;465;p26"/>
          <p:cNvSpPr txBox="1"/>
          <p:nvPr/>
        </p:nvSpPr>
        <p:spPr>
          <a:xfrm>
            <a:off x="347294" y="470527"/>
            <a:ext cx="406209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Iteratively update weights in the direction of steepest descent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129" y="833323"/>
            <a:ext cx="3079750" cy="17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6"/>
          <p:cNvSpPr txBox="1"/>
          <p:nvPr/>
        </p:nvSpPr>
        <p:spPr>
          <a:xfrm>
            <a:off x="347294" y="2638621"/>
            <a:ext cx="394081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η &gt;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 is the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(step size).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Intuition: Move downhill on the error surface to find the minimum.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2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69" name="Google Shape;469;p2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sp>
        <p:nvSpPr>
          <p:cNvPr id="480" name="Google Shape;480;p2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81" name="Google Shape;481;p2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483" name="Google Shape;4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49428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endParaRPr/>
          </a:p>
        </p:txBody>
      </p:sp>
      <p:grpSp>
        <p:nvGrpSpPr>
          <p:cNvPr id="489" name="Google Shape;489;p28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490" name="Google Shape;490;p28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94" name="Google Shape;494;p2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496" name="Google Shape;4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10263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ule</a:t>
            </a:r>
            <a:endParaRPr/>
          </a:p>
        </p:txBody>
      </p:sp>
      <p:grpSp>
        <p:nvGrpSpPr>
          <p:cNvPr id="502" name="Google Shape;502;p29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503" name="Google Shape;503;p29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2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07" name="Google Shape;507;p2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509" name="Google Shape;50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34144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V</a:t>
            </a:r>
            <a:r>
              <a:rPr lang="en-US" cap="small">
                <a:solidFill>
                  <a:srgbClr val="FFFFFF"/>
                </a:solidFill>
              </a:rPr>
              <a:t>isualizing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endParaRPr/>
          </a:p>
        </p:txBody>
      </p:sp>
      <p:grpSp>
        <p:nvGrpSpPr>
          <p:cNvPr id="515" name="Google Shape;515;p30"/>
          <p:cNvGrpSpPr/>
          <p:nvPr/>
        </p:nvGrpSpPr>
        <p:grpSpPr>
          <a:xfrm>
            <a:off x="0" y="744120"/>
            <a:ext cx="5760261" cy="2457205"/>
            <a:chOff x="0" y="744120"/>
            <a:chExt cx="5760261" cy="2457205"/>
          </a:xfrm>
        </p:grpSpPr>
        <p:pic>
          <p:nvPicPr>
            <p:cNvPr id="516" name="Google Shape;51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5190" y="744120"/>
              <a:ext cx="4989456" cy="1504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30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0"/>
          <p:cNvSpPr txBox="1"/>
          <p:nvPr/>
        </p:nvSpPr>
        <p:spPr>
          <a:xfrm>
            <a:off x="778471" y="2462763"/>
            <a:ext cx="42037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Each step moves perpendicular to contour lines toward the minimum.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22" name="Google Shape;522;p3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529" name="Google Shape;5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1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1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1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1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1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1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563029" y="587895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47" name="Google Shape;547;p3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51" name="Google Shape;551;p3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etup</a:t>
            </a: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59" name="Google Shape;559;p3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3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63" name="Google Shape;563;p3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565" name="Google Shape;56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61002" cy="242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I</a:t>
            </a:r>
            <a:r>
              <a:rPr lang="en-US" cap="small">
                <a:solidFill>
                  <a:srgbClr val="FFFFFF"/>
                </a:solidFill>
              </a:rPr>
              <a:t>nitialization</a:t>
            </a:r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572" name="Google Shape;572;p33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76" name="Google Shape;576;p3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578" name="Google Shape;5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50208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endParaRPr/>
          </a:p>
        </p:txBody>
      </p:sp>
      <p:grpSp>
        <p:nvGrpSpPr>
          <p:cNvPr id="584" name="Google Shape;58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85" name="Google Shape;585;p3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3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89" name="Google Shape;58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591" name="Google Shape;5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05272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W</a:t>
            </a:r>
            <a:r>
              <a:rPr lang="en-US" cap="small">
                <a:solidFill>
                  <a:srgbClr val="FFFFFF"/>
                </a:solidFill>
              </a:rPr>
              <a:t>eight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endParaRPr/>
          </a:p>
        </p:txBody>
      </p:sp>
      <p:grpSp>
        <p:nvGrpSpPr>
          <p:cNvPr id="597" name="Google Shape;597;p35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598" name="Google Shape;598;p35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3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02" name="Google Shape;602;p3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604" name="Google Shape;60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46129" cy="24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563025" y="544082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p9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84" name="Google Shape;84;p9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8" name="Google Shape;88;p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N</a:t>
            </a:r>
            <a:r>
              <a:rPr lang="en-US" cap="small">
                <a:solidFill>
                  <a:srgbClr val="FFFFFF"/>
                </a:solidFill>
              </a:rPr>
              <a:t>ew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endParaRPr/>
          </a:p>
        </p:txBody>
      </p:sp>
      <p:grpSp>
        <p:nvGrpSpPr>
          <p:cNvPr id="610" name="Google Shape;610;p36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611" name="Google Shape;611;p36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15" name="Google Shape;615;p3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617" name="Google Shape;61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65756" cy="240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7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omputational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raph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O</a:t>
            </a:r>
            <a:r>
              <a:rPr lang="en-US" cap="small">
                <a:solidFill>
                  <a:srgbClr val="FFFFFF"/>
                </a:solidFill>
              </a:rPr>
              <a:t>ne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endParaRPr/>
          </a:p>
        </p:txBody>
      </p:sp>
      <p:grpSp>
        <p:nvGrpSpPr>
          <p:cNvPr id="623" name="Google Shape;623;p37"/>
          <p:cNvGrpSpPr/>
          <p:nvPr/>
        </p:nvGrpSpPr>
        <p:grpSpPr>
          <a:xfrm>
            <a:off x="2367784" y="848642"/>
            <a:ext cx="432434" cy="288290"/>
            <a:chOff x="2367784" y="848642"/>
            <a:chExt cx="432434" cy="288290"/>
          </a:xfrm>
        </p:grpSpPr>
        <p:sp>
          <p:nvSpPr>
            <p:cNvPr id="624" name="Google Shape;624;p37"/>
            <p:cNvSpPr/>
            <p:nvPr/>
          </p:nvSpPr>
          <p:spPr>
            <a:xfrm>
              <a:off x="2367784" y="848642"/>
              <a:ext cx="432434" cy="288290"/>
            </a:xfrm>
            <a:custGeom>
              <a:rect b="b" l="l" r="r" t="t"/>
              <a:pathLst>
                <a:path extrusionOk="0" h="288290" w="432435">
                  <a:moveTo>
                    <a:pt x="432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432004" y="288004"/>
                  </a:lnTo>
                  <a:lnTo>
                    <a:pt x="432004" y="0"/>
                  </a:lnTo>
                  <a:close/>
                </a:path>
              </a:pathLst>
            </a:custGeom>
            <a:solidFill>
              <a:srgbClr val="99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367784" y="848642"/>
              <a:ext cx="432434" cy="288290"/>
            </a:xfrm>
            <a:custGeom>
              <a:rect b="b" l="l" r="r" t="t"/>
              <a:pathLst>
                <a:path extrusionOk="0" h="288290" w="432435">
                  <a:moveTo>
                    <a:pt x="0" y="288004"/>
                  </a:moveTo>
                  <a:lnTo>
                    <a:pt x="432004" y="288004"/>
                  </a:lnTo>
                  <a:lnTo>
                    <a:pt x="432004" y="0"/>
                  </a:lnTo>
                  <a:lnTo>
                    <a:pt x="0" y="0"/>
                  </a:lnTo>
                  <a:lnTo>
                    <a:pt x="0" y="288004"/>
                  </a:lnTo>
                  <a:close/>
                </a:path>
              </a:pathLst>
            </a:custGeom>
            <a:noFill/>
            <a:ln cap="flat" cmpd="sng" w="10100">
              <a:solidFill>
                <a:srgbClr val="66B2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37"/>
          <p:cNvSpPr txBox="1"/>
          <p:nvPr/>
        </p:nvSpPr>
        <p:spPr>
          <a:xfrm>
            <a:off x="2372845" y="899895"/>
            <a:ext cx="422275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X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3529919" y="848642"/>
            <a:ext cx="432434" cy="288290"/>
          </a:xfrm>
          <a:prstGeom prst="rect">
            <a:avLst/>
          </a:prstGeom>
          <a:solidFill>
            <a:srgbClr val="99CCCC"/>
          </a:solidFill>
          <a:ln cap="flat" cmpd="sng" w="10100">
            <a:solidFill>
              <a:srgbClr val="66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y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" name="Google Shape;628;p37"/>
          <p:cNvGrpSpPr/>
          <p:nvPr/>
        </p:nvGrpSpPr>
        <p:grpSpPr>
          <a:xfrm>
            <a:off x="2403784" y="1470770"/>
            <a:ext cx="360045" cy="360045"/>
            <a:chOff x="2403784" y="1470770"/>
            <a:chExt cx="360045" cy="360045"/>
          </a:xfrm>
        </p:grpSpPr>
        <p:sp>
          <p:nvSpPr>
            <p:cNvPr id="629" name="Google Shape;629;p37"/>
            <p:cNvSpPr/>
            <p:nvPr/>
          </p:nvSpPr>
          <p:spPr>
            <a:xfrm>
              <a:off x="2403784" y="147077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2403784" y="147077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2"/>
                  </a:move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</a:pathLst>
            </a:custGeom>
            <a:noFill/>
            <a:ln cap="flat" cmpd="sng" w="10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37"/>
          <p:cNvSpPr txBox="1"/>
          <p:nvPr/>
        </p:nvSpPr>
        <p:spPr>
          <a:xfrm>
            <a:off x="2517190" y="1534158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2367784" y="2164898"/>
            <a:ext cx="432434" cy="288290"/>
          </a:xfrm>
          <a:prstGeom prst="rect">
            <a:avLst/>
          </a:prstGeom>
          <a:solidFill>
            <a:srgbClr val="9999FF"/>
          </a:solidFill>
          <a:ln cap="flat" cmpd="sng" w="10100">
            <a:solidFill>
              <a:srgbClr val="66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650">
                <a:latin typeface="Tahoma"/>
                <a:ea typeface="Tahoma"/>
                <a:cs typeface="Tahoma"/>
                <a:sym typeface="Tahoma"/>
              </a:rPr>
              <a:t>ˆ</a:t>
            </a:r>
            <a:endParaRPr baseline="30000" sz="16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33" name="Google Shape;633;p37"/>
          <p:cNvGrpSpPr/>
          <p:nvPr/>
        </p:nvGrpSpPr>
        <p:grpSpPr>
          <a:xfrm>
            <a:off x="3241914" y="2128899"/>
            <a:ext cx="360045" cy="360045"/>
            <a:chOff x="3241914" y="2128899"/>
            <a:chExt cx="360045" cy="360045"/>
          </a:xfrm>
        </p:grpSpPr>
        <p:sp>
          <p:nvSpPr>
            <p:cNvPr id="634" name="Google Shape;634;p37"/>
            <p:cNvSpPr/>
            <p:nvPr/>
          </p:nvSpPr>
          <p:spPr>
            <a:xfrm>
              <a:off x="3241914" y="2128899"/>
              <a:ext cx="360045" cy="360045"/>
            </a:xfrm>
            <a:custGeom>
              <a:rect b="b" l="l" r="r" t="t"/>
              <a:pathLst>
                <a:path extrusionOk="0" h="360044" w="360045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8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241914" y="2128899"/>
              <a:ext cx="360045" cy="360045"/>
            </a:xfrm>
            <a:custGeom>
              <a:rect b="b" l="l" r="r" t="t"/>
              <a:pathLst>
                <a:path extrusionOk="0" h="360044" w="360045">
                  <a:moveTo>
                    <a:pt x="360004" y="180001"/>
                  </a:moveTo>
                  <a:lnTo>
                    <a:pt x="353574" y="132149"/>
                  </a:lnTo>
                  <a:lnTo>
                    <a:pt x="335428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37"/>
          <p:cNvSpPr txBox="1"/>
          <p:nvPr/>
        </p:nvSpPr>
        <p:spPr>
          <a:xfrm>
            <a:off x="3355314" y="2192272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3205914" y="2751027"/>
            <a:ext cx="432434" cy="288290"/>
          </a:xfrm>
          <a:prstGeom prst="rect">
            <a:avLst/>
          </a:prstGeom>
          <a:solidFill>
            <a:srgbClr val="9999FF"/>
          </a:solidFill>
          <a:ln cap="flat" cmpd="sng" w="10100">
            <a:solidFill>
              <a:srgbClr val="66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37"/>
          <p:cNvGrpSpPr/>
          <p:nvPr/>
        </p:nvGrpSpPr>
        <p:grpSpPr>
          <a:xfrm>
            <a:off x="4008045" y="2667994"/>
            <a:ext cx="454659" cy="454659"/>
            <a:chOff x="4008045" y="2667994"/>
            <a:chExt cx="454659" cy="454659"/>
          </a:xfrm>
        </p:grpSpPr>
        <p:sp>
          <p:nvSpPr>
            <p:cNvPr id="639" name="Google Shape;639;p37"/>
            <p:cNvSpPr/>
            <p:nvPr/>
          </p:nvSpPr>
          <p:spPr>
            <a:xfrm>
              <a:off x="4008045" y="2667994"/>
              <a:ext cx="454659" cy="454659"/>
            </a:xfrm>
            <a:custGeom>
              <a:rect b="b" l="l" r="r" t="t"/>
              <a:pathLst>
                <a:path extrusionOk="0" h="454660" w="454660">
                  <a:moveTo>
                    <a:pt x="227035" y="0"/>
                  </a:moveTo>
                  <a:lnTo>
                    <a:pt x="181279" y="4612"/>
                  </a:lnTo>
                  <a:lnTo>
                    <a:pt x="138662" y="17841"/>
                  </a:lnTo>
                  <a:lnTo>
                    <a:pt x="100097" y="38773"/>
                  </a:lnTo>
                  <a:lnTo>
                    <a:pt x="66496" y="66496"/>
                  </a:lnTo>
                  <a:lnTo>
                    <a:pt x="38773" y="100097"/>
                  </a:lnTo>
                  <a:lnTo>
                    <a:pt x="17841" y="138662"/>
                  </a:lnTo>
                  <a:lnTo>
                    <a:pt x="4612" y="181279"/>
                  </a:lnTo>
                  <a:lnTo>
                    <a:pt x="0" y="227035"/>
                  </a:lnTo>
                  <a:lnTo>
                    <a:pt x="4612" y="272791"/>
                  </a:lnTo>
                  <a:lnTo>
                    <a:pt x="17841" y="315408"/>
                  </a:lnTo>
                  <a:lnTo>
                    <a:pt x="38773" y="353973"/>
                  </a:lnTo>
                  <a:lnTo>
                    <a:pt x="66496" y="387574"/>
                  </a:lnTo>
                  <a:lnTo>
                    <a:pt x="100097" y="415297"/>
                  </a:lnTo>
                  <a:lnTo>
                    <a:pt x="138662" y="436229"/>
                  </a:lnTo>
                  <a:lnTo>
                    <a:pt x="181279" y="449458"/>
                  </a:lnTo>
                  <a:lnTo>
                    <a:pt x="227035" y="454070"/>
                  </a:lnTo>
                  <a:lnTo>
                    <a:pt x="272791" y="449458"/>
                  </a:lnTo>
                  <a:lnTo>
                    <a:pt x="315408" y="436229"/>
                  </a:lnTo>
                  <a:lnTo>
                    <a:pt x="353973" y="415297"/>
                  </a:lnTo>
                  <a:lnTo>
                    <a:pt x="387574" y="387574"/>
                  </a:lnTo>
                  <a:lnTo>
                    <a:pt x="415297" y="353973"/>
                  </a:lnTo>
                  <a:lnTo>
                    <a:pt x="436229" y="315408"/>
                  </a:lnTo>
                  <a:lnTo>
                    <a:pt x="449458" y="272791"/>
                  </a:lnTo>
                  <a:lnTo>
                    <a:pt x="454070" y="227035"/>
                  </a:lnTo>
                  <a:lnTo>
                    <a:pt x="449458" y="181279"/>
                  </a:lnTo>
                  <a:lnTo>
                    <a:pt x="436229" y="138662"/>
                  </a:lnTo>
                  <a:lnTo>
                    <a:pt x="415297" y="100097"/>
                  </a:lnTo>
                  <a:lnTo>
                    <a:pt x="387574" y="66496"/>
                  </a:lnTo>
                  <a:lnTo>
                    <a:pt x="353973" y="38773"/>
                  </a:lnTo>
                  <a:lnTo>
                    <a:pt x="315408" y="17841"/>
                  </a:lnTo>
                  <a:lnTo>
                    <a:pt x="272791" y="4612"/>
                  </a:lnTo>
                  <a:lnTo>
                    <a:pt x="2270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008045" y="2667994"/>
              <a:ext cx="454659" cy="454659"/>
            </a:xfrm>
            <a:custGeom>
              <a:rect b="b" l="l" r="r" t="t"/>
              <a:pathLst>
                <a:path extrusionOk="0" h="454660" w="454660">
                  <a:moveTo>
                    <a:pt x="454070" y="227035"/>
                  </a:moveTo>
                  <a:lnTo>
                    <a:pt x="449458" y="181279"/>
                  </a:lnTo>
                  <a:lnTo>
                    <a:pt x="436229" y="138662"/>
                  </a:lnTo>
                  <a:lnTo>
                    <a:pt x="415297" y="100097"/>
                  </a:lnTo>
                  <a:lnTo>
                    <a:pt x="387574" y="66496"/>
                  </a:lnTo>
                  <a:lnTo>
                    <a:pt x="353973" y="38773"/>
                  </a:lnTo>
                  <a:lnTo>
                    <a:pt x="315408" y="17841"/>
                  </a:lnTo>
                  <a:lnTo>
                    <a:pt x="272791" y="4612"/>
                  </a:lnTo>
                  <a:lnTo>
                    <a:pt x="227035" y="0"/>
                  </a:lnTo>
                  <a:lnTo>
                    <a:pt x="181279" y="4612"/>
                  </a:lnTo>
                  <a:lnTo>
                    <a:pt x="138662" y="17841"/>
                  </a:lnTo>
                  <a:lnTo>
                    <a:pt x="100097" y="38773"/>
                  </a:lnTo>
                  <a:lnTo>
                    <a:pt x="66496" y="66496"/>
                  </a:lnTo>
                  <a:lnTo>
                    <a:pt x="38773" y="100097"/>
                  </a:lnTo>
                  <a:lnTo>
                    <a:pt x="17841" y="138662"/>
                  </a:lnTo>
                  <a:lnTo>
                    <a:pt x="4612" y="181279"/>
                  </a:lnTo>
                  <a:lnTo>
                    <a:pt x="0" y="227035"/>
                  </a:lnTo>
                  <a:lnTo>
                    <a:pt x="4612" y="272791"/>
                  </a:lnTo>
                  <a:lnTo>
                    <a:pt x="17841" y="315408"/>
                  </a:lnTo>
                  <a:lnTo>
                    <a:pt x="38773" y="353973"/>
                  </a:lnTo>
                  <a:lnTo>
                    <a:pt x="66496" y="387574"/>
                  </a:lnTo>
                  <a:lnTo>
                    <a:pt x="100097" y="415297"/>
                  </a:lnTo>
                  <a:lnTo>
                    <a:pt x="138662" y="436229"/>
                  </a:lnTo>
                  <a:lnTo>
                    <a:pt x="181279" y="449458"/>
                  </a:lnTo>
                  <a:lnTo>
                    <a:pt x="227035" y="454070"/>
                  </a:lnTo>
                  <a:lnTo>
                    <a:pt x="272791" y="449458"/>
                  </a:lnTo>
                  <a:lnTo>
                    <a:pt x="315408" y="436229"/>
                  </a:lnTo>
                  <a:lnTo>
                    <a:pt x="353973" y="415297"/>
                  </a:lnTo>
                  <a:lnTo>
                    <a:pt x="387574" y="387574"/>
                  </a:lnTo>
                  <a:lnTo>
                    <a:pt x="415297" y="353973"/>
                  </a:lnTo>
                  <a:lnTo>
                    <a:pt x="436229" y="315408"/>
                  </a:lnTo>
                  <a:lnTo>
                    <a:pt x="449458" y="272791"/>
                  </a:lnTo>
                  <a:lnTo>
                    <a:pt x="454070" y="227035"/>
                  </a:lnTo>
                  <a:close/>
                </a:path>
              </a:pathLst>
            </a:custGeom>
            <a:noFill/>
            <a:ln cap="flat" cmpd="sng" w="10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1" name="Google Shape;64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03128" y="2830144"/>
              <a:ext cx="34925" cy="13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37"/>
          <p:cNvSpPr txBox="1"/>
          <p:nvPr/>
        </p:nvSpPr>
        <p:spPr>
          <a:xfrm>
            <a:off x="4174583" y="2783673"/>
            <a:ext cx="641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·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403" y="2830144"/>
            <a:ext cx="34925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313161" y="2780841"/>
            <a:ext cx="7620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2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7"/>
          <p:cNvSpPr txBox="1"/>
          <p:nvPr/>
        </p:nvSpPr>
        <p:spPr>
          <a:xfrm>
            <a:off x="4832243" y="2751027"/>
            <a:ext cx="432434" cy="288290"/>
          </a:xfrm>
          <a:prstGeom prst="rect">
            <a:avLst/>
          </a:prstGeom>
          <a:solidFill>
            <a:srgbClr val="E599B2"/>
          </a:solidFill>
          <a:ln cap="flat" cmpd="sng" w="10100">
            <a:solidFill>
              <a:srgbClr val="D86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0" lvl="0" marL="768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6" name="Google Shape;646;p37"/>
          <p:cNvGrpSpPr/>
          <p:nvPr/>
        </p:nvGrpSpPr>
        <p:grpSpPr>
          <a:xfrm>
            <a:off x="1642713" y="1105658"/>
            <a:ext cx="3184539" cy="1815759"/>
            <a:chOff x="1642713" y="1105658"/>
            <a:chExt cx="3184539" cy="1815759"/>
          </a:xfrm>
        </p:grpSpPr>
        <p:sp>
          <p:nvSpPr>
            <p:cNvPr id="647" name="Google Shape;647;p37"/>
            <p:cNvSpPr/>
            <p:nvPr/>
          </p:nvSpPr>
          <p:spPr>
            <a:xfrm>
              <a:off x="2583786" y="1141707"/>
              <a:ext cx="0" cy="291465"/>
            </a:xfrm>
            <a:custGeom>
              <a:rect b="b" l="l" r="r" t="t"/>
              <a:pathLst>
                <a:path extrusionOk="0" h="291465" w="120000">
                  <a:moveTo>
                    <a:pt x="0" y="0"/>
                  </a:moveTo>
                  <a:lnTo>
                    <a:pt x="0" y="291105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2557469" y="1413075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52633" y="0"/>
                  </a:moveTo>
                  <a:lnTo>
                    <a:pt x="26316" y="19737"/>
                  </a:lnTo>
                  <a:lnTo>
                    <a:pt x="0" y="0"/>
                  </a:lnTo>
                  <a:lnTo>
                    <a:pt x="26316" y="52634"/>
                  </a:lnTo>
                  <a:lnTo>
                    <a:pt x="52633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642713" y="1105658"/>
              <a:ext cx="781050" cy="399415"/>
            </a:xfrm>
            <a:custGeom>
              <a:rect b="b" l="l" r="r" t="t"/>
              <a:pathLst>
                <a:path extrusionOk="0" h="399415" w="781050">
                  <a:moveTo>
                    <a:pt x="0" y="0"/>
                  </a:moveTo>
                  <a:lnTo>
                    <a:pt x="780924" y="399279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394084" y="1472522"/>
              <a:ext cx="59055" cy="47625"/>
            </a:xfrm>
            <a:custGeom>
              <a:rect b="b" l="l" r="r" t="t"/>
              <a:pathLst>
                <a:path extrusionOk="0" h="47625" w="59055">
                  <a:moveTo>
                    <a:pt x="23959" y="0"/>
                  </a:moveTo>
                  <a:lnTo>
                    <a:pt x="29553" y="32416"/>
                  </a:lnTo>
                  <a:lnTo>
                    <a:pt x="0" y="46862"/>
                  </a:lnTo>
                  <a:lnTo>
                    <a:pt x="58842" y="47391"/>
                  </a:lnTo>
                  <a:lnTo>
                    <a:pt x="23959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583786" y="1835836"/>
              <a:ext cx="0" cy="291465"/>
            </a:xfrm>
            <a:custGeom>
              <a:rect b="b" l="l" r="r" t="t"/>
              <a:pathLst>
                <a:path extrusionOk="0" h="291464" w="120000">
                  <a:moveTo>
                    <a:pt x="0" y="0"/>
                  </a:moveTo>
                  <a:lnTo>
                    <a:pt x="0" y="291105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557469" y="2107203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52633" y="0"/>
                  </a:moveTo>
                  <a:lnTo>
                    <a:pt x="26316" y="19737"/>
                  </a:lnTo>
                  <a:lnTo>
                    <a:pt x="0" y="0"/>
                  </a:lnTo>
                  <a:lnTo>
                    <a:pt x="26316" y="52634"/>
                  </a:lnTo>
                  <a:lnTo>
                    <a:pt x="52633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804849" y="2308901"/>
              <a:ext cx="399415" cy="0"/>
            </a:xfrm>
            <a:custGeom>
              <a:rect b="b" l="l" r="r" t="t"/>
              <a:pathLst>
                <a:path extrusionOk="0" h="120000" w="399414">
                  <a:moveTo>
                    <a:pt x="0" y="0"/>
                  </a:moveTo>
                  <a:lnTo>
                    <a:pt x="399108" y="0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3184219" y="2282584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74007" y="1141707"/>
              <a:ext cx="235585" cy="955675"/>
            </a:xfrm>
            <a:custGeom>
              <a:rect b="b" l="l" r="r" t="t"/>
              <a:pathLst>
                <a:path extrusionOk="0" h="955675" w="235585">
                  <a:moveTo>
                    <a:pt x="235251" y="0"/>
                  </a:moveTo>
                  <a:lnTo>
                    <a:pt x="0" y="955559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453172" y="2071812"/>
              <a:ext cx="51435" cy="57785"/>
            </a:xfrm>
            <a:custGeom>
              <a:rect b="b" l="l" r="r" t="t"/>
              <a:pathLst>
                <a:path extrusionOk="0" h="57785" w="51435">
                  <a:moveTo>
                    <a:pt x="51106" y="12581"/>
                  </a:moveTo>
                  <a:lnTo>
                    <a:pt x="20835" y="25455"/>
                  </a:lnTo>
                  <a:lnTo>
                    <a:pt x="0" y="0"/>
                  </a:lnTo>
                  <a:lnTo>
                    <a:pt x="12972" y="57397"/>
                  </a:lnTo>
                  <a:lnTo>
                    <a:pt x="51106" y="12581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21917" y="2493964"/>
              <a:ext cx="0" cy="219710"/>
            </a:xfrm>
            <a:custGeom>
              <a:rect b="b" l="l" r="r" t="t"/>
              <a:pathLst>
                <a:path extrusionOk="0" h="219710" w="120000">
                  <a:moveTo>
                    <a:pt x="0" y="0"/>
                  </a:moveTo>
                  <a:lnTo>
                    <a:pt x="0" y="219105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395600" y="2693332"/>
              <a:ext cx="52705" cy="52705"/>
            </a:xfrm>
            <a:custGeom>
              <a:rect b="b" l="l" r="r" t="t"/>
              <a:pathLst>
                <a:path extrusionOk="0" h="52705" w="52704">
                  <a:moveTo>
                    <a:pt x="52633" y="0"/>
                  </a:moveTo>
                  <a:lnTo>
                    <a:pt x="26316" y="19737"/>
                  </a:lnTo>
                  <a:lnTo>
                    <a:pt x="0" y="0"/>
                  </a:lnTo>
                  <a:lnTo>
                    <a:pt x="26316" y="52634"/>
                  </a:lnTo>
                  <a:lnTo>
                    <a:pt x="52633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42980" y="2895029"/>
              <a:ext cx="327660" cy="0"/>
            </a:xfrm>
            <a:custGeom>
              <a:rect b="b" l="l" r="r" t="t"/>
              <a:pathLst>
                <a:path extrusionOk="0" h="120000"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950350" y="2868712"/>
              <a:ext cx="52705" cy="52705"/>
            </a:xfrm>
            <a:custGeom>
              <a:rect b="b" l="l" r="r" t="t"/>
              <a:pathLst>
                <a:path extrusionOk="0" h="52705" w="52704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4467177" y="2895029"/>
              <a:ext cx="327660" cy="0"/>
            </a:xfrm>
            <a:custGeom>
              <a:rect b="b" l="l" r="r" t="t"/>
              <a:pathLst>
                <a:path extrusionOk="0" h="120000"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noFill/>
            <a:ln cap="flat" cmpd="sng" w="10100">
              <a:solidFill>
                <a:srgbClr val="4C4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4774547" y="2868712"/>
              <a:ext cx="52705" cy="52705"/>
            </a:xfrm>
            <a:custGeom>
              <a:rect b="b" l="l" r="r" t="t"/>
              <a:pathLst>
                <a:path extrusionOk="0" h="52705" w="52704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4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37"/>
          <p:cNvSpPr txBox="1"/>
          <p:nvPr/>
        </p:nvSpPr>
        <p:spPr>
          <a:xfrm>
            <a:off x="1198702" y="1470770"/>
            <a:ext cx="446405" cy="288290"/>
          </a:xfrm>
          <a:prstGeom prst="rect">
            <a:avLst/>
          </a:prstGeom>
          <a:solidFill>
            <a:srgbClr val="99FF99"/>
          </a:solidFill>
          <a:ln cap="flat" cmpd="sng" w="10100">
            <a:solidFill>
              <a:srgbClr val="66FF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45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425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64" name="Google Shape;664;p37"/>
          <p:cNvGrpSpPr/>
          <p:nvPr/>
        </p:nvGrpSpPr>
        <p:grpSpPr>
          <a:xfrm>
            <a:off x="1241648" y="2092899"/>
            <a:ext cx="360045" cy="360045"/>
            <a:chOff x="1241648" y="2092899"/>
            <a:chExt cx="360045" cy="360045"/>
          </a:xfrm>
        </p:grpSpPr>
        <p:sp>
          <p:nvSpPr>
            <p:cNvPr id="665" name="Google Shape;665;p37"/>
            <p:cNvSpPr/>
            <p:nvPr/>
          </p:nvSpPr>
          <p:spPr>
            <a:xfrm>
              <a:off x="1241648" y="209289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241648" y="209289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2"/>
                  </a:moveTo>
                  <a:lnTo>
                    <a:pt x="353574" y="132150"/>
                  </a:lnTo>
                  <a:lnTo>
                    <a:pt x="335428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8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</a:pathLst>
            </a:custGeom>
            <a:noFill/>
            <a:ln cap="flat" cmpd="sng" w="10100">
              <a:solidFill>
                <a:srgbClr val="FFB2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37"/>
          <p:cNvSpPr txBox="1"/>
          <p:nvPr/>
        </p:nvSpPr>
        <p:spPr>
          <a:xfrm>
            <a:off x="1296974" y="2145498"/>
            <a:ext cx="243204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425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T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68" name="Google Shape;668;p37"/>
          <p:cNvSpPr txBox="1"/>
          <p:nvPr/>
        </p:nvSpPr>
        <p:spPr>
          <a:xfrm>
            <a:off x="1205648" y="2751030"/>
            <a:ext cx="432434" cy="288290"/>
          </a:xfrm>
          <a:prstGeom prst="rect">
            <a:avLst/>
          </a:prstGeom>
          <a:solidFill>
            <a:srgbClr val="FFCC99"/>
          </a:solidFill>
          <a:ln cap="flat" cmpd="sng" w="10100">
            <a:solidFill>
              <a:srgbClr val="FFB2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121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J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" name="Google Shape;669;p37"/>
          <p:cNvGrpSpPr/>
          <p:nvPr/>
        </p:nvGrpSpPr>
        <p:grpSpPr>
          <a:xfrm>
            <a:off x="1642713" y="2868715"/>
            <a:ext cx="1558167" cy="52705"/>
            <a:chOff x="1642713" y="2868715"/>
            <a:chExt cx="1558167" cy="52705"/>
          </a:xfrm>
        </p:grpSpPr>
        <p:sp>
          <p:nvSpPr>
            <p:cNvPr id="670" name="Google Shape;670;p37"/>
            <p:cNvSpPr/>
            <p:nvPr/>
          </p:nvSpPr>
          <p:spPr>
            <a:xfrm>
              <a:off x="1675610" y="2895029"/>
              <a:ext cx="1525270" cy="0"/>
            </a:xfrm>
            <a:custGeom>
              <a:rect b="b" l="l" r="r" t="t"/>
              <a:pathLst>
                <a:path extrusionOk="0" h="120000" w="1525270">
                  <a:moveTo>
                    <a:pt x="152524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FF4C4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642713" y="2868715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52634" y="52633"/>
                  </a:moveTo>
                  <a:lnTo>
                    <a:pt x="32896" y="26316"/>
                  </a:lnTo>
                  <a:lnTo>
                    <a:pt x="52634" y="0"/>
                  </a:lnTo>
                  <a:lnTo>
                    <a:pt x="0" y="26316"/>
                  </a:lnTo>
                  <a:lnTo>
                    <a:pt x="52634" y="52633"/>
                  </a:lnTo>
                  <a:close/>
                </a:path>
              </a:pathLst>
            </a:custGeom>
            <a:solidFill>
              <a:srgbClr val="FF4C4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37"/>
          <p:cNvSpPr txBox="1"/>
          <p:nvPr/>
        </p:nvSpPr>
        <p:spPr>
          <a:xfrm>
            <a:off x="2356446" y="2763382"/>
            <a:ext cx="7493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2342345" y="2633394"/>
            <a:ext cx="196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500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baseline="-25000" lang="en-US" sz="1050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37"/>
          <p:cNvGrpSpPr/>
          <p:nvPr/>
        </p:nvGrpSpPr>
        <p:grpSpPr>
          <a:xfrm>
            <a:off x="1395333" y="1763836"/>
            <a:ext cx="52705" cy="982294"/>
            <a:chOff x="1395333" y="1763836"/>
            <a:chExt cx="52705" cy="982294"/>
          </a:xfrm>
        </p:grpSpPr>
        <p:sp>
          <p:nvSpPr>
            <p:cNvPr id="675" name="Google Shape;675;p37"/>
            <p:cNvSpPr/>
            <p:nvPr/>
          </p:nvSpPr>
          <p:spPr>
            <a:xfrm>
              <a:off x="1421650" y="2490860"/>
              <a:ext cx="0" cy="255270"/>
            </a:xfrm>
            <a:custGeom>
              <a:rect b="b" l="l" r="r" t="t"/>
              <a:pathLst>
                <a:path extrusionOk="0" h="255269" w="120000">
                  <a:moveTo>
                    <a:pt x="0" y="255108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FF4C4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1395333" y="2457964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0" y="52634"/>
                  </a:moveTo>
                  <a:lnTo>
                    <a:pt x="26316" y="32896"/>
                  </a:lnTo>
                  <a:lnTo>
                    <a:pt x="52633" y="52634"/>
                  </a:lnTo>
                  <a:lnTo>
                    <a:pt x="26316" y="0"/>
                  </a:lnTo>
                  <a:lnTo>
                    <a:pt x="0" y="52634"/>
                  </a:lnTo>
                  <a:close/>
                </a:path>
              </a:pathLst>
            </a:custGeom>
            <a:solidFill>
              <a:srgbClr val="FF4C4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1421650" y="1796732"/>
              <a:ext cx="0" cy="291465"/>
            </a:xfrm>
            <a:custGeom>
              <a:rect b="b" l="l" r="r" t="t"/>
              <a:pathLst>
                <a:path extrusionOk="0" h="291464" w="120000">
                  <a:moveTo>
                    <a:pt x="0" y="291105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FF4C4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395333" y="1763836"/>
              <a:ext cx="52705" cy="52705"/>
            </a:xfrm>
            <a:custGeom>
              <a:rect b="b" l="l" r="r" t="t"/>
              <a:pathLst>
                <a:path extrusionOk="0" h="52705" w="52705">
                  <a:moveTo>
                    <a:pt x="0" y="52634"/>
                  </a:moveTo>
                  <a:lnTo>
                    <a:pt x="26316" y="32896"/>
                  </a:lnTo>
                  <a:lnTo>
                    <a:pt x="52633" y="52634"/>
                  </a:lnTo>
                  <a:lnTo>
                    <a:pt x="26316" y="0"/>
                  </a:lnTo>
                  <a:lnTo>
                    <a:pt x="0" y="52634"/>
                  </a:lnTo>
                  <a:close/>
                </a:path>
              </a:pathLst>
            </a:custGeom>
            <a:solidFill>
              <a:srgbClr val="FF4C4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37"/>
          <p:cNvSpPr txBox="1"/>
          <p:nvPr/>
        </p:nvSpPr>
        <p:spPr>
          <a:xfrm>
            <a:off x="1459560" y="1845740"/>
            <a:ext cx="16065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4C4C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700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0" name="Google Shape;680;p37"/>
          <p:cNvGraphicFramePr/>
          <p:nvPr/>
        </p:nvGraphicFramePr>
        <p:xfrm>
          <a:off x="1200587" y="8435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{3813EF2B-350F-4757-8F08-8A160828EDA3}</a:tableStyleId>
              </a:tblPr>
              <a:tblGrid>
                <a:gridCol w="215900"/>
                <a:gridCol w="215900"/>
              </a:tblGrid>
              <a:tr h="287650">
                <a:tc gridSpan="2">
                  <a:txBody>
                    <a:bodyPr/>
                    <a:lstStyle/>
                    <a:p>
                      <a:pPr indent="0" lvl="0" marL="1054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baseline="-25000" lang="en-US" sz="142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 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6200" marB="0" marR="0" marL="0">
                    <a:lnL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CC"/>
                    </a:solidFill>
                  </a:tcPr>
                </a:tc>
                <a:tc hMerge="1"/>
              </a:tr>
              <a:tr h="29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2700">
                      <a:solidFill>
                        <a:srgbClr val="FF4C4C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501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FF4C4C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—</a:t>
                      </a:r>
                      <a:r>
                        <a:rPr i="1" lang="en-US" sz="800" u="none" cap="none" strike="noStrike">
                          <a:solidFill>
                            <a:srgbClr val="FF4C4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η</a:t>
                      </a:r>
                      <a:endParaRPr sz="8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85725" marB="0" marR="0" marL="0">
                    <a:lnL cap="flat" cmpd="sng" w="12700">
                      <a:solidFill>
                        <a:srgbClr val="FF4C4C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66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81" name="Google Shape;681;p37"/>
          <p:cNvSpPr/>
          <p:nvPr/>
        </p:nvSpPr>
        <p:spPr>
          <a:xfrm>
            <a:off x="1395333" y="1413075"/>
            <a:ext cx="52705" cy="52705"/>
          </a:xfrm>
          <a:custGeom>
            <a:rect b="b" l="l" r="r" t="t"/>
            <a:pathLst>
              <a:path extrusionOk="0" h="52705" w="52705">
                <a:moveTo>
                  <a:pt x="52633" y="0"/>
                </a:moveTo>
                <a:lnTo>
                  <a:pt x="26316" y="19737"/>
                </a:lnTo>
                <a:lnTo>
                  <a:pt x="0" y="0"/>
                </a:lnTo>
                <a:lnTo>
                  <a:pt x="26316" y="52634"/>
                </a:lnTo>
                <a:lnTo>
                  <a:pt x="52633" y="0"/>
                </a:lnTo>
                <a:close/>
              </a:path>
            </a:pathLst>
          </a:custGeom>
          <a:solidFill>
            <a:srgbClr val="FF4C4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/>
        </p:nvSpPr>
        <p:spPr>
          <a:xfrm>
            <a:off x="1059475" y="565150"/>
            <a:ext cx="3213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4CA5A5"/>
                </a:solidFill>
                <a:latin typeface="Arial"/>
                <a:ea typeface="Arial"/>
                <a:cs typeface="Arial"/>
                <a:sym typeface="Arial"/>
              </a:rPr>
              <a:t>Parameters	        </a:t>
            </a:r>
            <a:r>
              <a:rPr b="1" baseline="30000" lang="en-US" sz="1425">
                <a:solidFill>
                  <a:srgbClr val="4CA5A5"/>
                </a:solidFill>
                <a:latin typeface="Arial"/>
                <a:ea typeface="Arial"/>
                <a:cs typeface="Arial"/>
                <a:sym typeface="Arial"/>
              </a:rPr>
              <a:t>Input Data	                      Targets </a:t>
            </a:r>
            <a:endParaRPr baseline="30000" sz="142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7"/>
          <p:cNvSpPr txBox="1"/>
          <p:nvPr/>
        </p:nvSpPr>
        <p:spPr>
          <a:xfrm>
            <a:off x="4889982" y="2467507"/>
            <a:ext cx="316865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24C79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7"/>
          <p:cNvSpPr txBox="1"/>
          <p:nvPr/>
        </p:nvSpPr>
        <p:spPr>
          <a:xfrm>
            <a:off x="523582" y="1508885"/>
            <a:ext cx="5245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4CFF4C"/>
                </a:solidFill>
                <a:latin typeface="Arial"/>
                <a:ea typeface="Arial"/>
                <a:cs typeface="Arial"/>
                <a:sym typeface="Arial"/>
              </a:rPr>
              <a:t>Updated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" name="Google Shape;685;p37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686" name="Google Shape;686;p37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3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90" name="Google Shape;690;p3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8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8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8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8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8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8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8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8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8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 txBox="1"/>
          <p:nvPr/>
        </p:nvSpPr>
        <p:spPr>
          <a:xfrm>
            <a:off x="563029" y="500281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38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15" name="Google Shape;715;p38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3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19" name="Google Shape;719;p3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9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valuation</a:t>
            </a:r>
            <a:r>
              <a:rPr lang="en-US">
                <a:solidFill>
                  <a:srgbClr val="FFFFFF"/>
                </a:solidFill>
              </a:rPr>
              <a:t>: 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vs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est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endParaRPr/>
          </a:p>
        </p:txBody>
      </p:sp>
      <p:grpSp>
        <p:nvGrpSpPr>
          <p:cNvPr id="726" name="Google Shape;726;p39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27" name="Google Shape;727;p39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3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31" name="Google Shape;731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733" name="Google Shape;73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50208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0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valuation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endParaRPr/>
          </a:p>
        </p:txBody>
      </p:sp>
      <p:grpSp>
        <p:nvGrpSpPr>
          <p:cNvPr id="739" name="Google Shape;739;p40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40" name="Google Shape;740;p40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4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44" name="Google Shape;744;p4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746" name="Google Shape;7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96950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1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lang="en-US" sz="15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700">
                <a:solidFill>
                  <a:srgbClr val="FFFFFF"/>
                </a:solidFill>
              </a:rPr>
              <a:t>S</a:t>
            </a:r>
            <a:r>
              <a:rPr lang="en-US" sz="1700" cap="small">
                <a:solidFill>
                  <a:srgbClr val="FFFFFF"/>
                </a:solidFill>
              </a:rPr>
              <a:t>core</a:t>
            </a:r>
            <a:r>
              <a:rPr lang="en-US" sz="1700">
                <a:solidFill>
                  <a:srgbClr val="FFFFFF"/>
                </a:solidFill>
              </a:rPr>
              <a:t> (C</a:t>
            </a:r>
            <a:r>
              <a:rPr lang="en-US" sz="1700" cap="small">
                <a:solidFill>
                  <a:srgbClr val="FFFFFF"/>
                </a:solidFill>
              </a:rPr>
              <a:t>oefficient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cap="small">
                <a:solidFill>
                  <a:srgbClr val="FFFFFF"/>
                </a:solidFill>
              </a:rPr>
              <a:t>of</a:t>
            </a:r>
            <a:r>
              <a:rPr lang="en-US" sz="1700">
                <a:solidFill>
                  <a:srgbClr val="FFFFFF"/>
                </a:solidFill>
              </a:rPr>
              <a:t> D</a:t>
            </a:r>
            <a:r>
              <a:rPr lang="en-US" sz="1700" cap="small">
                <a:solidFill>
                  <a:srgbClr val="FFFFFF"/>
                </a:solidFill>
              </a:rPr>
              <a:t>etermination</a:t>
            </a:r>
            <a:r>
              <a:rPr lang="en-US" sz="1700">
                <a:solidFill>
                  <a:srgbClr val="FFFFFF"/>
                </a:solidFill>
              </a:rPr>
              <a:t>)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41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53" name="Google Shape;753;p41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4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57" name="Google Shape;757;p4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759" name="Google Shape;7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11150" cy="240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2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765" name="Google Shape;7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2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2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2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2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2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2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2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2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2"/>
          <p:cNvSpPr txBox="1"/>
          <p:nvPr/>
        </p:nvSpPr>
        <p:spPr>
          <a:xfrm>
            <a:off x="563025" y="565985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2" name="Google Shape;782;p42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83" name="Google Shape;783;p42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4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87" name="Google Shape;787;p4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erceptron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emo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ython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ode</a:t>
            </a:r>
            <a:endParaRPr/>
          </a:p>
        </p:txBody>
      </p:sp>
      <p:pic>
        <p:nvPicPr>
          <p:cNvPr id="794" name="Google Shape;7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02" y="1017866"/>
            <a:ext cx="69291" cy="6929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3"/>
          <p:cNvSpPr txBox="1"/>
          <p:nvPr/>
        </p:nvSpPr>
        <p:spPr>
          <a:xfrm>
            <a:off x="347294" y="925166"/>
            <a:ext cx="5065395" cy="1520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09880" marR="1232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https://colab.research.google.com/drive/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10whoZYodz1H02mbVwsmTudwxaU18ukaI?usp=sharing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Student pl note: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just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 Python notebook is shared for anyone who has access to the link and the access is restricted to </a:t>
            </a:r>
            <a:r>
              <a:rPr lang="en-US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BITS email id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 So please do not access from non-BITS email id and send requests for access. Access for non-BITS email id will NOT be granted.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43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797" name="Google Shape;797;p43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4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01" name="Google Shape;801;p4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08" name="Google Shape;8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4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4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4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4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4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8" name="Google Shape;818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4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0" name="Google Shape;820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4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2" name="Google Shape;822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4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4"/>
          <p:cNvSpPr txBox="1"/>
          <p:nvPr/>
        </p:nvSpPr>
        <p:spPr>
          <a:xfrm>
            <a:off x="563029" y="562863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5" name="Google Shape;825;p44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826" name="Google Shape;826;p44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4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30" name="Google Shape;830;p4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ips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I</a:t>
            </a:r>
            <a:r>
              <a:rPr lang="en-US" cap="small">
                <a:solidFill>
                  <a:srgbClr val="FFFFFF"/>
                </a:solidFill>
              </a:rPr>
              <a:t>mplementation</a:t>
            </a:r>
            <a:endParaRPr/>
          </a:p>
        </p:txBody>
      </p:sp>
      <p:grpSp>
        <p:nvGrpSpPr>
          <p:cNvPr id="837" name="Google Shape;837;p45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838" name="Google Shape;838;p45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4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42" name="Google Shape;842;p4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844" name="Google Shape;84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4998733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309193" y="889786"/>
            <a:ext cx="5192466" cy="1586764"/>
            <a:chOff x="309193" y="889786"/>
            <a:chExt cx="5192466" cy="1586764"/>
          </a:xfrm>
        </p:grpSpPr>
        <p:sp>
          <p:nvSpPr>
            <p:cNvPr id="96" name="Google Shape;96;p10"/>
            <p:cNvSpPr/>
            <p:nvPr/>
          </p:nvSpPr>
          <p:spPr>
            <a:xfrm>
              <a:off x="309193" y="889786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1084021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45790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445209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934021"/>
              <a:ext cx="50800" cy="523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0"/>
            <p:cNvSpPr/>
            <p:nvPr/>
          </p:nvSpPr>
          <p:spPr>
            <a:xfrm>
              <a:off x="309193" y="1128295"/>
              <a:ext cx="5142230" cy="381000"/>
            </a:xfrm>
            <a:custGeom>
              <a:rect b="b" l="l" r="r" t="t"/>
              <a:pathLst>
                <a:path extrusionOk="0" h="381000" w="5142230">
                  <a:moveTo>
                    <a:pt x="5141666" y="0"/>
                  </a:moveTo>
                  <a:lnTo>
                    <a:pt x="0" y="0"/>
                  </a:lnTo>
                  <a:lnTo>
                    <a:pt x="0" y="329613"/>
                  </a:lnTo>
                  <a:lnTo>
                    <a:pt x="4008" y="349338"/>
                  </a:lnTo>
                  <a:lnTo>
                    <a:pt x="14922" y="365491"/>
                  </a:lnTo>
                  <a:lnTo>
                    <a:pt x="31075" y="376405"/>
                  </a:lnTo>
                  <a:lnTo>
                    <a:pt x="50800" y="380414"/>
                  </a:lnTo>
                  <a:lnTo>
                    <a:pt x="5090865" y="380414"/>
                  </a:lnTo>
                  <a:lnTo>
                    <a:pt x="5110590" y="376405"/>
                  </a:lnTo>
                  <a:lnTo>
                    <a:pt x="5126743" y="365491"/>
                  </a:lnTo>
                  <a:lnTo>
                    <a:pt x="5137657" y="349338"/>
                  </a:lnTo>
                  <a:lnTo>
                    <a:pt x="5141666" y="32961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5450859" y="972113"/>
              <a:ext cx="0" cy="505459"/>
            </a:xfrm>
            <a:custGeom>
              <a:rect b="b" l="l" r="r" t="t"/>
              <a:pathLst>
                <a:path extrusionOk="0" h="505459" w="120000">
                  <a:moveTo>
                    <a:pt x="0" y="50484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450859" y="9594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450859" y="9467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450859" y="9340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450859" y="914963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96442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18584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40725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0"/>
          <p:cNvSpPr txBox="1"/>
          <p:nvPr/>
        </p:nvSpPr>
        <p:spPr>
          <a:xfrm>
            <a:off x="309194" y="821671"/>
            <a:ext cx="4991735" cy="17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17780" rtl="0" algn="l">
              <a:lnSpc>
                <a:spcPct val="1147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Regression is a supervised learning task that predicts a continuous-valued output based on input features.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Characteristics: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Input: Feature vector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Output: Real-valued target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Goal: Learn a function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such that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≈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1" name="Google Shape;111;p10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6" name="Google Shape;116;p1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6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ore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ractical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ips</a:t>
            </a:r>
            <a:endParaRPr/>
          </a:p>
        </p:txBody>
      </p:sp>
      <p:sp>
        <p:nvSpPr>
          <p:cNvPr id="850" name="Google Shape;850;p4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51" name="Google Shape;851;p4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40 / 46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3" name="Google Shape;85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97140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ebugging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hecklist</a:t>
            </a:r>
            <a:endParaRPr/>
          </a:p>
        </p:txBody>
      </p:sp>
      <p:grpSp>
        <p:nvGrpSpPr>
          <p:cNvPr id="859" name="Google Shape;859;p47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860" name="Google Shape;860;p47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4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64" name="Google Shape;864;p4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866" name="Google Shape;86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22624" cy="24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72" name="Google Shape;8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8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8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8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8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8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8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8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8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8"/>
          <p:cNvSpPr txBox="1"/>
          <p:nvPr/>
        </p:nvSpPr>
        <p:spPr>
          <a:xfrm>
            <a:off x="563025" y="544082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48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890" name="Google Shape;890;p48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4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94" name="Google Shape;894;p4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9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ummary</a:t>
            </a:r>
            <a:r>
              <a:rPr lang="en-US">
                <a:solidFill>
                  <a:srgbClr val="FFFFFF"/>
                </a:solidFill>
              </a:rPr>
              <a:t>: P</a:t>
            </a:r>
            <a:r>
              <a:rPr lang="en-US" cap="small">
                <a:solidFill>
                  <a:srgbClr val="FFFFFF"/>
                </a:solidFill>
              </a:rPr>
              <a:t>utting</a:t>
            </a:r>
            <a:r>
              <a:rPr lang="en-US">
                <a:solidFill>
                  <a:srgbClr val="FFFFFF"/>
                </a:solidFill>
              </a:rPr>
              <a:t> I</a:t>
            </a:r>
            <a:r>
              <a:rPr lang="en-US" cap="small">
                <a:solidFill>
                  <a:srgbClr val="FFFFFF"/>
                </a:solidFill>
              </a:rPr>
              <a:t>t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ll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ogether</a:t>
            </a:r>
            <a:endParaRPr/>
          </a:p>
        </p:txBody>
      </p:sp>
      <p:grpSp>
        <p:nvGrpSpPr>
          <p:cNvPr id="901" name="Google Shape;901;p49"/>
          <p:cNvGrpSpPr/>
          <p:nvPr/>
        </p:nvGrpSpPr>
        <p:grpSpPr>
          <a:xfrm>
            <a:off x="1079987" y="504721"/>
            <a:ext cx="3600207" cy="2340448"/>
            <a:chOff x="1079987" y="504721"/>
            <a:chExt cx="3600207" cy="2340448"/>
          </a:xfrm>
        </p:grpSpPr>
        <p:sp>
          <p:nvSpPr>
            <p:cNvPr id="902" name="Google Shape;902;p49"/>
            <p:cNvSpPr/>
            <p:nvPr/>
          </p:nvSpPr>
          <p:spPr>
            <a:xfrm>
              <a:off x="1079987" y="504721"/>
              <a:ext cx="1440180" cy="900430"/>
            </a:xfrm>
            <a:custGeom>
              <a:rect b="b" l="l" r="r" t="t"/>
              <a:pathLst>
                <a:path extrusionOk="0" h="900430" w="1440180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079987" y="504721"/>
              <a:ext cx="1440180" cy="900430"/>
            </a:xfrm>
            <a:custGeom>
              <a:rect b="b" l="l" r="r" t="t"/>
              <a:pathLst>
                <a:path extrusionOk="0" h="900430" w="1440180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3240014" y="504721"/>
              <a:ext cx="1440180" cy="900430"/>
            </a:xfrm>
            <a:custGeom>
              <a:rect b="b" l="l" r="r" t="t"/>
              <a:pathLst>
                <a:path extrusionOk="0" h="900430" w="1440179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3240014" y="504721"/>
              <a:ext cx="1440180" cy="900430"/>
            </a:xfrm>
            <a:custGeom>
              <a:rect b="b" l="l" r="r" t="t"/>
              <a:pathLst>
                <a:path extrusionOk="0" h="900430" w="1440179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3240014" y="1944739"/>
              <a:ext cx="1440180" cy="900430"/>
            </a:xfrm>
            <a:custGeom>
              <a:rect b="b" l="l" r="r" t="t"/>
              <a:pathLst>
                <a:path extrusionOk="0" h="900430" w="1440179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3240014" y="1944739"/>
              <a:ext cx="1440180" cy="900430"/>
            </a:xfrm>
            <a:custGeom>
              <a:rect b="b" l="l" r="r" t="t"/>
              <a:pathLst>
                <a:path extrusionOk="0" h="900430" w="1440179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079987" y="1944739"/>
              <a:ext cx="1440180" cy="900430"/>
            </a:xfrm>
            <a:custGeom>
              <a:rect b="b" l="l" r="r" t="t"/>
              <a:pathLst>
                <a:path extrusionOk="0" h="900430" w="1440180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079987" y="1944739"/>
              <a:ext cx="1440180" cy="900430"/>
            </a:xfrm>
            <a:custGeom>
              <a:rect b="b" l="l" r="r" t="t"/>
              <a:pathLst>
                <a:path extrusionOk="0" h="900430" w="1440180">
                  <a:moveTo>
                    <a:pt x="1389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849400"/>
                  </a:lnTo>
                  <a:lnTo>
                    <a:pt x="3977" y="869100"/>
                  </a:lnTo>
                  <a:lnTo>
                    <a:pt x="14823" y="885187"/>
                  </a:lnTo>
                  <a:lnTo>
                    <a:pt x="30910" y="896033"/>
                  </a:lnTo>
                  <a:lnTo>
                    <a:pt x="50610" y="900011"/>
                  </a:lnTo>
                  <a:lnTo>
                    <a:pt x="1389407" y="900011"/>
                  </a:lnTo>
                  <a:lnTo>
                    <a:pt x="1409107" y="896033"/>
                  </a:lnTo>
                  <a:lnTo>
                    <a:pt x="1425194" y="885187"/>
                  </a:lnTo>
                  <a:lnTo>
                    <a:pt x="1436041" y="869100"/>
                  </a:lnTo>
                  <a:lnTo>
                    <a:pt x="1440018" y="849400"/>
                  </a:lnTo>
                  <a:lnTo>
                    <a:pt x="1440018" y="50610"/>
                  </a:lnTo>
                  <a:lnTo>
                    <a:pt x="1436041" y="30910"/>
                  </a:lnTo>
                  <a:lnTo>
                    <a:pt x="1425194" y="14823"/>
                  </a:lnTo>
                  <a:lnTo>
                    <a:pt x="1409107" y="3977"/>
                  </a:lnTo>
                  <a:lnTo>
                    <a:pt x="1389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p49"/>
          <p:cNvSpPr txBox="1"/>
          <p:nvPr/>
        </p:nvSpPr>
        <p:spPr>
          <a:xfrm>
            <a:off x="2054809" y="1560403"/>
            <a:ext cx="16510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9"/>
          <p:cNvSpPr txBox="1"/>
          <p:nvPr/>
        </p:nvSpPr>
        <p:spPr>
          <a:xfrm>
            <a:off x="1061636" y="537323"/>
            <a:ext cx="147701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89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Data &amp; Initialization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D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="1" baseline="-25000" lang="en-US" sz="1425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65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1" baseline="-25000" lang="en-US" sz="1425">
                <a:latin typeface="Arial"/>
                <a:ea typeface="Arial"/>
                <a:cs typeface="Arial"/>
                <a:sym typeface="Arial"/>
              </a:rPr>
              <a:t>0</a:t>
            </a:r>
            <a:endParaRPr baseline="-25000" sz="1425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49"/>
          <p:cNvGrpSpPr/>
          <p:nvPr/>
        </p:nvGrpSpPr>
        <p:grpSpPr>
          <a:xfrm>
            <a:off x="3533072" y="671776"/>
            <a:ext cx="804407" cy="565901"/>
            <a:chOff x="3533072" y="671776"/>
            <a:chExt cx="804407" cy="565901"/>
          </a:xfrm>
        </p:grpSpPr>
        <p:pic>
          <p:nvPicPr>
            <p:cNvPr id="913" name="Google Shape;913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33072" y="671776"/>
              <a:ext cx="133892" cy="13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33072" y="887781"/>
              <a:ext cx="133892" cy="13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33072" y="1103785"/>
              <a:ext cx="133892" cy="13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48729" y="835431"/>
              <a:ext cx="238592" cy="238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49"/>
            <p:cNvSpPr/>
            <p:nvPr/>
          </p:nvSpPr>
          <p:spPr>
            <a:xfrm>
              <a:off x="3660799" y="766775"/>
              <a:ext cx="290195" cy="133985"/>
            </a:xfrm>
            <a:custGeom>
              <a:rect b="b" l="l" r="r" t="t"/>
              <a:pathLst>
                <a:path extrusionOk="0" h="133984" w="290195">
                  <a:moveTo>
                    <a:pt x="0" y="0"/>
                  </a:moveTo>
                  <a:lnTo>
                    <a:pt x="289725" y="13372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3909155" y="853172"/>
              <a:ext cx="46355" cy="71755"/>
            </a:xfrm>
            <a:custGeom>
              <a:rect b="b" l="l" r="r" t="t"/>
              <a:pathLst>
                <a:path extrusionOk="0" h="71755" w="46354">
                  <a:moveTo>
                    <a:pt x="33111" y="0"/>
                  </a:moveTo>
                  <a:lnTo>
                    <a:pt x="31771" y="16480"/>
                  </a:lnTo>
                  <a:lnTo>
                    <a:pt x="34028" y="30066"/>
                  </a:lnTo>
                  <a:lnTo>
                    <a:pt x="39040" y="40979"/>
                  </a:lnTo>
                  <a:lnTo>
                    <a:pt x="45964" y="49444"/>
                  </a:lnTo>
                  <a:lnTo>
                    <a:pt x="35031" y="49667"/>
                  </a:lnTo>
                  <a:lnTo>
                    <a:pt x="23474" y="52934"/>
                  </a:lnTo>
                  <a:lnTo>
                    <a:pt x="11671" y="60030"/>
                  </a:lnTo>
                  <a:lnTo>
                    <a:pt x="0" y="7174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3666964" y="954727"/>
              <a:ext cx="271780" cy="0"/>
            </a:xfrm>
            <a:custGeom>
              <a:rect b="b" l="l" r="r" t="t"/>
              <a:pathLst>
                <a:path extrusionOk="0" h="120000" w="271779">
                  <a:moveTo>
                    <a:pt x="0" y="0"/>
                  </a:moveTo>
                  <a:lnTo>
                    <a:pt x="271642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3911277" y="915218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3660799" y="1008958"/>
              <a:ext cx="290195" cy="133985"/>
            </a:xfrm>
            <a:custGeom>
              <a:rect b="b" l="l" r="r" t="t"/>
              <a:pathLst>
                <a:path extrusionOk="0" h="133984" w="290195">
                  <a:moveTo>
                    <a:pt x="0" y="133720"/>
                  </a:moveTo>
                  <a:lnTo>
                    <a:pt x="28972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3909155" y="984539"/>
              <a:ext cx="46355" cy="71755"/>
            </a:xfrm>
            <a:custGeom>
              <a:rect b="b" l="l" r="r" t="t"/>
              <a:pathLst>
                <a:path extrusionOk="0" h="71755" w="46354">
                  <a:moveTo>
                    <a:pt x="0" y="0"/>
                  </a:moveTo>
                  <a:lnTo>
                    <a:pt x="11671" y="11712"/>
                  </a:lnTo>
                  <a:lnTo>
                    <a:pt x="23474" y="18808"/>
                  </a:lnTo>
                  <a:lnTo>
                    <a:pt x="35031" y="22075"/>
                  </a:lnTo>
                  <a:lnTo>
                    <a:pt x="45964" y="22298"/>
                  </a:lnTo>
                  <a:lnTo>
                    <a:pt x="39040" y="30763"/>
                  </a:lnTo>
                  <a:lnTo>
                    <a:pt x="34028" y="41676"/>
                  </a:lnTo>
                  <a:lnTo>
                    <a:pt x="31771" y="55262"/>
                  </a:lnTo>
                  <a:lnTo>
                    <a:pt x="33111" y="7174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4187321" y="954727"/>
              <a:ext cx="145415" cy="0"/>
            </a:xfrm>
            <a:custGeom>
              <a:rect b="b" l="l" r="r" t="t"/>
              <a:pathLst>
                <a:path extrusionOk="0" h="120000" w="145414">
                  <a:moveTo>
                    <a:pt x="0" y="0"/>
                  </a:moveTo>
                  <a:lnTo>
                    <a:pt x="145103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4305095" y="915218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Google Shape;925;p49"/>
          <p:cNvSpPr txBox="1"/>
          <p:nvPr/>
        </p:nvSpPr>
        <p:spPr>
          <a:xfrm>
            <a:off x="3221663" y="535633"/>
            <a:ext cx="1477010" cy="827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484505" rtl="0" algn="l">
              <a:lnSpc>
                <a:spcPct val="107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2.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494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7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54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750"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Σ	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650">
                <a:latin typeface="Tahoma"/>
                <a:ea typeface="Tahoma"/>
                <a:cs typeface="Tahoma"/>
                <a:sym typeface="Tahoma"/>
              </a:rPr>
              <a:t>ˆ</a:t>
            </a:r>
            <a:endParaRPr baseline="30000" sz="165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ahoma"/>
              <a:ea typeface="Tahoma"/>
              <a:cs typeface="Tahoma"/>
              <a:sym typeface="Tahoma"/>
            </a:endParaRPr>
          </a:p>
          <a:p>
            <a:pPr indent="0" lvl="0" marL="1485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750">
                <a:latin typeface="Arial"/>
                <a:ea typeface="Arial"/>
                <a:cs typeface="Arial"/>
                <a:sym typeface="Arial"/>
              </a:rPr>
              <a:t>d</a:t>
            </a:r>
            <a:endParaRPr baseline="-25000" sz="750">
              <a:latin typeface="Arial"/>
              <a:ea typeface="Arial"/>
              <a:cs typeface="Arial"/>
              <a:sym typeface="Arial"/>
            </a:endParaRPr>
          </a:p>
          <a:p>
            <a:pPr indent="0" lvl="0" marL="323215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Linear Activation Function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p49"/>
          <p:cNvGrpSpPr/>
          <p:nvPr/>
        </p:nvGrpSpPr>
        <p:grpSpPr>
          <a:xfrm>
            <a:off x="3600018" y="2322745"/>
            <a:ext cx="720090" cy="205307"/>
            <a:chOff x="3600018" y="2322745"/>
            <a:chExt cx="720090" cy="205307"/>
          </a:xfrm>
        </p:grpSpPr>
        <p:sp>
          <p:nvSpPr>
            <p:cNvPr id="927" name="Google Shape;927;p49"/>
            <p:cNvSpPr/>
            <p:nvPr/>
          </p:nvSpPr>
          <p:spPr>
            <a:xfrm>
              <a:off x="3600018" y="2322745"/>
              <a:ext cx="720090" cy="180340"/>
            </a:xfrm>
            <a:custGeom>
              <a:rect b="b" l="l" r="r" t="t"/>
              <a:pathLst>
                <a:path extrusionOk="0" h="180339" w="720089">
                  <a:moveTo>
                    <a:pt x="0" y="0"/>
                  </a:moveTo>
                  <a:lnTo>
                    <a:pt x="10612" y="10482"/>
                  </a:lnTo>
                  <a:lnTo>
                    <a:pt x="14689" y="14392"/>
                  </a:lnTo>
                  <a:lnTo>
                    <a:pt x="44066" y="41374"/>
                  </a:lnTo>
                  <a:lnTo>
                    <a:pt x="58755" y="53965"/>
                  </a:lnTo>
                  <a:lnTo>
                    <a:pt x="62831" y="57376"/>
                  </a:lnTo>
                  <a:lnTo>
                    <a:pt x="69368" y="62712"/>
                  </a:lnTo>
                  <a:lnTo>
                    <a:pt x="73444" y="65957"/>
                  </a:lnTo>
                  <a:lnTo>
                    <a:pt x="77520" y="69201"/>
                  </a:lnTo>
                  <a:lnTo>
                    <a:pt x="84057" y="74272"/>
                  </a:lnTo>
                  <a:lnTo>
                    <a:pt x="88133" y="77349"/>
                  </a:lnTo>
                  <a:lnTo>
                    <a:pt x="92209" y="80427"/>
                  </a:lnTo>
                  <a:lnTo>
                    <a:pt x="128124" y="105351"/>
                  </a:lnTo>
                  <a:lnTo>
                    <a:pt x="146889" y="116923"/>
                  </a:lnTo>
                  <a:lnTo>
                    <a:pt x="150965" y="119336"/>
                  </a:lnTo>
                  <a:lnTo>
                    <a:pt x="157501" y="123075"/>
                  </a:lnTo>
                  <a:lnTo>
                    <a:pt x="161577" y="125322"/>
                  </a:lnTo>
                  <a:lnTo>
                    <a:pt x="165653" y="127569"/>
                  </a:lnTo>
                  <a:lnTo>
                    <a:pt x="190955" y="140313"/>
                  </a:lnTo>
                  <a:lnTo>
                    <a:pt x="195031" y="142227"/>
                  </a:lnTo>
                  <a:lnTo>
                    <a:pt x="201568" y="145163"/>
                  </a:lnTo>
                  <a:lnTo>
                    <a:pt x="205644" y="146910"/>
                  </a:lnTo>
                  <a:lnTo>
                    <a:pt x="209720" y="148658"/>
                  </a:lnTo>
                  <a:lnTo>
                    <a:pt x="216257" y="151328"/>
                  </a:lnTo>
                  <a:lnTo>
                    <a:pt x="220333" y="152909"/>
                  </a:lnTo>
                  <a:lnTo>
                    <a:pt x="224409" y="154490"/>
                  </a:lnTo>
                  <a:lnTo>
                    <a:pt x="230946" y="156893"/>
                  </a:lnTo>
                  <a:lnTo>
                    <a:pt x="235022" y="158309"/>
                  </a:lnTo>
                  <a:lnTo>
                    <a:pt x="239098" y="159724"/>
                  </a:lnTo>
                  <a:lnTo>
                    <a:pt x="279089" y="170910"/>
                  </a:lnTo>
                  <a:lnTo>
                    <a:pt x="293778" y="173915"/>
                  </a:lnTo>
                  <a:lnTo>
                    <a:pt x="297854" y="174665"/>
                  </a:lnTo>
                  <a:lnTo>
                    <a:pt x="304391" y="175733"/>
                  </a:lnTo>
                  <a:lnTo>
                    <a:pt x="308467" y="176316"/>
                  </a:lnTo>
                  <a:lnTo>
                    <a:pt x="312543" y="176899"/>
                  </a:lnTo>
                  <a:lnTo>
                    <a:pt x="337844" y="179320"/>
                  </a:lnTo>
                  <a:lnTo>
                    <a:pt x="341920" y="179571"/>
                  </a:lnTo>
                  <a:lnTo>
                    <a:pt x="348457" y="179840"/>
                  </a:lnTo>
                  <a:lnTo>
                    <a:pt x="352533" y="179925"/>
                  </a:lnTo>
                  <a:lnTo>
                    <a:pt x="356609" y="180009"/>
                  </a:lnTo>
                  <a:lnTo>
                    <a:pt x="363146" y="180012"/>
                  </a:lnTo>
                  <a:lnTo>
                    <a:pt x="367222" y="179930"/>
                  </a:lnTo>
                  <a:lnTo>
                    <a:pt x="371298" y="179849"/>
                  </a:lnTo>
                  <a:lnTo>
                    <a:pt x="396600" y="178145"/>
                  </a:lnTo>
                  <a:lnTo>
                    <a:pt x="400676" y="177731"/>
                  </a:lnTo>
                  <a:lnTo>
                    <a:pt x="425978" y="173959"/>
                  </a:lnTo>
                  <a:lnTo>
                    <a:pt x="430054" y="173212"/>
                  </a:lnTo>
                  <a:lnTo>
                    <a:pt x="436591" y="171878"/>
                  </a:lnTo>
                  <a:lnTo>
                    <a:pt x="440667" y="170965"/>
                  </a:lnTo>
                  <a:lnTo>
                    <a:pt x="444743" y="170052"/>
                  </a:lnTo>
                  <a:lnTo>
                    <a:pt x="470044" y="163187"/>
                  </a:lnTo>
                  <a:lnTo>
                    <a:pt x="474120" y="161941"/>
                  </a:lnTo>
                  <a:lnTo>
                    <a:pt x="480657" y="159809"/>
                  </a:lnTo>
                  <a:lnTo>
                    <a:pt x="484733" y="158397"/>
                  </a:lnTo>
                  <a:lnTo>
                    <a:pt x="488809" y="156984"/>
                  </a:lnTo>
                  <a:lnTo>
                    <a:pt x="495346" y="154586"/>
                  </a:lnTo>
                  <a:lnTo>
                    <a:pt x="499422" y="153008"/>
                  </a:lnTo>
                  <a:lnTo>
                    <a:pt x="503498" y="151430"/>
                  </a:lnTo>
                  <a:lnTo>
                    <a:pt x="539413" y="135321"/>
                  </a:lnTo>
                  <a:lnTo>
                    <a:pt x="572867" y="117071"/>
                  </a:lnTo>
                  <a:lnTo>
                    <a:pt x="576943" y="114661"/>
                  </a:lnTo>
                  <a:lnTo>
                    <a:pt x="602244" y="98504"/>
                  </a:lnTo>
                  <a:lnTo>
                    <a:pt x="606321" y="95761"/>
                  </a:lnTo>
                  <a:lnTo>
                    <a:pt x="612857" y="91229"/>
                  </a:lnTo>
                  <a:lnTo>
                    <a:pt x="616933" y="88320"/>
                  </a:lnTo>
                  <a:lnTo>
                    <a:pt x="621009" y="85411"/>
                  </a:lnTo>
                  <a:lnTo>
                    <a:pt x="646311" y="66155"/>
                  </a:lnTo>
                  <a:lnTo>
                    <a:pt x="650387" y="62913"/>
                  </a:lnTo>
                  <a:lnTo>
                    <a:pt x="656924" y="57581"/>
                  </a:lnTo>
                  <a:lnTo>
                    <a:pt x="661000" y="54174"/>
                  </a:lnTo>
                  <a:lnTo>
                    <a:pt x="665076" y="50766"/>
                  </a:lnTo>
                  <a:lnTo>
                    <a:pt x="694454" y="24675"/>
                  </a:lnTo>
                  <a:lnTo>
                    <a:pt x="705067" y="14633"/>
                  </a:lnTo>
                  <a:lnTo>
                    <a:pt x="709143" y="10726"/>
                  </a:lnTo>
                  <a:lnTo>
                    <a:pt x="719756" y="252"/>
                  </a:lnTo>
                </a:path>
              </a:pathLst>
            </a:custGeom>
            <a:noFill/>
            <a:ln cap="flat" cmpd="sng" w="10100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8" name="Google Shape;928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34717" y="2353681"/>
              <a:ext cx="210368" cy="1743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9" name="Google Shape;929;p49"/>
          <p:cNvSpPr txBox="1"/>
          <p:nvPr/>
        </p:nvSpPr>
        <p:spPr>
          <a:xfrm>
            <a:off x="3247063" y="1978747"/>
            <a:ext cx="1426210" cy="814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358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3. Objective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826135" rtl="0" algn="l">
              <a:lnSpc>
                <a:spcPct val="100000"/>
              </a:lnSpc>
              <a:spcBef>
                <a:spcPts val="844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MSE Loss Function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49"/>
          <p:cNvGrpSpPr/>
          <p:nvPr/>
        </p:nvGrpSpPr>
        <p:grpSpPr>
          <a:xfrm>
            <a:off x="1246349" y="2302389"/>
            <a:ext cx="1150616" cy="401320"/>
            <a:chOff x="1246349" y="2302389"/>
            <a:chExt cx="1150616" cy="401320"/>
          </a:xfrm>
        </p:grpSpPr>
        <p:sp>
          <p:nvSpPr>
            <p:cNvPr id="931" name="Google Shape;931;p49"/>
            <p:cNvSpPr/>
            <p:nvPr/>
          </p:nvSpPr>
          <p:spPr>
            <a:xfrm>
              <a:off x="1246349" y="2345107"/>
              <a:ext cx="315595" cy="315595"/>
            </a:xfrm>
            <a:custGeom>
              <a:rect b="b" l="l" r="r" t="t"/>
              <a:pathLst>
                <a:path extrusionOk="0" h="315594" w="315594">
                  <a:moveTo>
                    <a:pt x="157639" y="0"/>
                  </a:moveTo>
                  <a:lnTo>
                    <a:pt x="107813" y="8036"/>
                  </a:lnTo>
                  <a:lnTo>
                    <a:pt x="64539" y="30415"/>
                  </a:lnTo>
                  <a:lnTo>
                    <a:pt x="30415" y="64539"/>
                  </a:lnTo>
                  <a:lnTo>
                    <a:pt x="8036" y="107813"/>
                  </a:lnTo>
                  <a:lnTo>
                    <a:pt x="0" y="157640"/>
                  </a:lnTo>
                  <a:lnTo>
                    <a:pt x="8036" y="207466"/>
                  </a:lnTo>
                  <a:lnTo>
                    <a:pt x="30415" y="250740"/>
                  </a:lnTo>
                  <a:lnTo>
                    <a:pt x="64539" y="284864"/>
                  </a:lnTo>
                  <a:lnTo>
                    <a:pt x="107813" y="307243"/>
                  </a:lnTo>
                  <a:lnTo>
                    <a:pt x="157639" y="315280"/>
                  </a:lnTo>
                  <a:lnTo>
                    <a:pt x="207466" y="307243"/>
                  </a:lnTo>
                  <a:lnTo>
                    <a:pt x="250740" y="284864"/>
                  </a:lnTo>
                  <a:lnTo>
                    <a:pt x="284864" y="250740"/>
                  </a:lnTo>
                  <a:lnTo>
                    <a:pt x="307243" y="207466"/>
                  </a:lnTo>
                  <a:lnTo>
                    <a:pt x="315279" y="157640"/>
                  </a:lnTo>
                  <a:lnTo>
                    <a:pt x="307243" y="107813"/>
                  </a:lnTo>
                  <a:lnTo>
                    <a:pt x="284864" y="64539"/>
                  </a:lnTo>
                  <a:lnTo>
                    <a:pt x="250740" y="30415"/>
                  </a:lnTo>
                  <a:lnTo>
                    <a:pt x="207466" y="8036"/>
                  </a:lnTo>
                  <a:lnTo>
                    <a:pt x="157639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1246349" y="2345107"/>
              <a:ext cx="315595" cy="315595"/>
            </a:xfrm>
            <a:custGeom>
              <a:rect b="b" l="l" r="r" t="t"/>
              <a:pathLst>
                <a:path extrusionOk="0" h="315594" w="315594">
                  <a:moveTo>
                    <a:pt x="315279" y="157640"/>
                  </a:moveTo>
                  <a:lnTo>
                    <a:pt x="307243" y="107813"/>
                  </a:lnTo>
                  <a:lnTo>
                    <a:pt x="284864" y="64539"/>
                  </a:lnTo>
                  <a:lnTo>
                    <a:pt x="250740" y="30415"/>
                  </a:lnTo>
                  <a:lnTo>
                    <a:pt x="207466" y="8036"/>
                  </a:lnTo>
                  <a:lnTo>
                    <a:pt x="157639" y="0"/>
                  </a:lnTo>
                  <a:lnTo>
                    <a:pt x="107813" y="8036"/>
                  </a:lnTo>
                  <a:lnTo>
                    <a:pt x="64539" y="30415"/>
                  </a:lnTo>
                  <a:lnTo>
                    <a:pt x="30415" y="64539"/>
                  </a:lnTo>
                  <a:lnTo>
                    <a:pt x="8036" y="107813"/>
                  </a:lnTo>
                  <a:lnTo>
                    <a:pt x="0" y="157640"/>
                  </a:lnTo>
                  <a:lnTo>
                    <a:pt x="8036" y="207466"/>
                  </a:lnTo>
                  <a:lnTo>
                    <a:pt x="30415" y="250740"/>
                  </a:lnTo>
                  <a:lnTo>
                    <a:pt x="64539" y="284864"/>
                  </a:lnTo>
                  <a:lnTo>
                    <a:pt x="107813" y="307243"/>
                  </a:lnTo>
                  <a:lnTo>
                    <a:pt x="157639" y="315280"/>
                  </a:lnTo>
                  <a:lnTo>
                    <a:pt x="207466" y="307243"/>
                  </a:lnTo>
                  <a:lnTo>
                    <a:pt x="250740" y="284864"/>
                  </a:lnTo>
                  <a:lnTo>
                    <a:pt x="284864" y="250740"/>
                  </a:lnTo>
                  <a:lnTo>
                    <a:pt x="307243" y="207466"/>
                  </a:lnTo>
                  <a:lnTo>
                    <a:pt x="315279" y="157640"/>
                  </a:lnTo>
                  <a:close/>
                </a:path>
              </a:pathLst>
            </a:custGeom>
            <a:noFill/>
            <a:ln cap="flat" cmpd="sng" w="952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1995645" y="2302389"/>
              <a:ext cx="401320" cy="401320"/>
            </a:xfrm>
            <a:custGeom>
              <a:rect b="b" l="l" r="r" t="t"/>
              <a:pathLst>
                <a:path extrusionOk="0" h="401319" w="401319">
                  <a:moveTo>
                    <a:pt x="200358" y="0"/>
                  </a:moveTo>
                  <a:lnTo>
                    <a:pt x="154417" y="5291"/>
                  </a:lnTo>
                  <a:lnTo>
                    <a:pt x="112245" y="20364"/>
                  </a:lnTo>
                  <a:lnTo>
                    <a:pt x="75043" y="44016"/>
                  </a:lnTo>
                  <a:lnTo>
                    <a:pt x="44016" y="75043"/>
                  </a:lnTo>
                  <a:lnTo>
                    <a:pt x="20364" y="112245"/>
                  </a:lnTo>
                  <a:lnTo>
                    <a:pt x="5291" y="154417"/>
                  </a:lnTo>
                  <a:lnTo>
                    <a:pt x="0" y="200358"/>
                  </a:lnTo>
                  <a:lnTo>
                    <a:pt x="5291" y="246299"/>
                  </a:lnTo>
                  <a:lnTo>
                    <a:pt x="20364" y="288471"/>
                  </a:lnTo>
                  <a:lnTo>
                    <a:pt x="44016" y="325672"/>
                  </a:lnTo>
                  <a:lnTo>
                    <a:pt x="75043" y="356700"/>
                  </a:lnTo>
                  <a:lnTo>
                    <a:pt x="112245" y="380352"/>
                  </a:lnTo>
                  <a:lnTo>
                    <a:pt x="154417" y="395424"/>
                  </a:lnTo>
                  <a:lnTo>
                    <a:pt x="200358" y="400716"/>
                  </a:lnTo>
                  <a:lnTo>
                    <a:pt x="246299" y="395424"/>
                  </a:lnTo>
                  <a:lnTo>
                    <a:pt x="288471" y="380352"/>
                  </a:lnTo>
                  <a:lnTo>
                    <a:pt x="325672" y="356700"/>
                  </a:lnTo>
                  <a:lnTo>
                    <a:pt x="356700" y="325672"/>
                  </a:lnTo>
                  <a:lnTo>
                    <a:pt x="380352" y="288471"/>
                  </a:lnTo>
                  <a:lnTo>
                    <a:pt x="395425" y="246299"/>
                  </a:lnTo>
                  <a:lnTo>
                    <a:pt x="400716" y="200358"/>
                  </a:lnTo>
                  <a:lnTo>
                    <a:pt x="395425" y="154417"/>
                  </a:lnTo>
                  <a:lnTo>
                    <a:pt x="380352" y="112245"/>
                  </a:lnTo>
                  <a:lnTo>
                    <a:pt x="356700" y="75043"/>
                  </a:lnTo>
                  <a:lnTo>
                    <a:pt x="325672" y="44016"/>
                  </a:lnTo>
                  <a:lnTo>
                    <a:pt x="288471" y="20364"/>
                  </a:lnTo>
                  <a:lnTo>
                    <a:pt x="246299" y="5291"/>
                  </a:lnTo>
                  <a:lnTo>
                    <a:pt x="200358" y="0"/>
                  </a:lnTo>
                  <a:close/>
                </a:path>
              </a:pathLst>
            </a:custGeom>
            <a:solidFill>
              <a:srgbClr val="99FF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1995645" y="2302389"/>
              <a:ext cx="401320" cy="401320"/>
            </a:xfrm>
            <a:custGeom>
              <a:rect b="b" l="l" r="r" t="t"/>
              <a:pathLst>
                <a:path extrusionOk="0" h="401319" w="401319">
                  <a:moveTo>
                    <a:pt x="400716" y="200358"/>
                  </a:moveTo>
                  <a:lnTo>
                    <a:pt x="395425" y="154417"/>
                  </a:lnTo>
                  <a:lnTo>
                    <a:pt x="380352" y="112245"/>
                  </a:lnTo>
                  <a:lnTo>
                    <a:pt x="356700" y="75043"/>
                  </a:lnTo>
                  <a:lnTo>
                    <a:pt x="325672" y="44016"/>
                  </a:lnTo>
                  <a:lnTo>
                    <a:pt x="288471" y="20364"/>
                  </a:lnTo>
                  <a:lnTo>
                    <a:pt x="246299" y="5291"/>
                  </a:lnTo>
                  <a:lnTo>
                    <a:pt x="200358" y="0"/>
                  </a:lnTo>
                  <a:lnTo>
                    <a:pt x="154417" y="5291"/>
                  </a:lnTo>
                  <a:lnTo>
                    <a:pt x="112245" y="20364"/>
                  </a:lnTo>
                  <a:lnTo>
                    <a:pt x="75043" y="44016"/>
                  </a:lnTo>
                  <a:lnTo>
                    <a:pt x="44016" y="75043"/>
                  </a:lnTo>
                  <a:lnTo>
                    <a:pt x="20364" y="112245"/>
                  </a:lnTo>
                  <a:lnTo>
                    <a:pt x="5291" y="154417"/>
                  </a:lnTo>
                  <a:lnTo>
                    <a:pt x="0" y="200358"/>
                  </a:lnTo>
                  <a:lnTo>
                    <a:pt x="5291" y="246299"/>
                  </a:lnTo>
                  <a:lnTo>
                    <a:pt x="20364" y="288471"/>
                  </a:lnTo>
                  <a:lnTo>
                    <a:pt x="44016" y="325672"/>
                  </a:lnTo>
                  <a:lnTo>
                    <a:pt x="75043" y="356700"/>
                  </a:lnTo>
                  <a:lnTo>
                    <a:pt x="112245" y="380352"/>
                  </a:lnTo>
                  <a:lnTo>
                    <a:pt x="154417" y="395424"/>
                  </a:lnTo>
                  <a:lnTo>
                    <a:pt x="200358" y="400716"/>
                  </a:lnTo>
                  <a:lnTo>
                    <a:pt x="246299" y="395424"/>
                  </a:lnTo>
                  <a:lnTo>
                    <a:pt x="288471" y="380352"/>
                  </a:lnTo>
                  <a:lnTo>
                    <a:pt x="325672" y="356700"/>
                  </a:lnTo>
                  <a:lnTo>
                    <a:pt x="356700" y="325672"/>
                  </a:lnTo>
                  <a:lnTo>
                    <a:pt x="380352" y="288471"/>
                  </a:lnTo>
                  <a:lnTo>
                    <a:pt x="395425" y="246299"/>
                  </a:lnTo>
                  <a:lnTo>
                    <a:pt x="400716" y="200358"/>
                  </a:lnTo>
                  <a:close/>
                </a:path>
              </a:pathLst>
            </a:custGeom>
            <a:noFill/>
            <a:ln cap="flat" cmpd="sng" w="9525">
              <a:solidFill>
                <a:srgbClr val="33FF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564159" y="2502747"/>
              <a:ext cx="414020" cy="0"/>
            </a:xfrm>
            <a:custGeom>
              <a:rect b="b" l="l" r="r" t="t"/>
              <a:pathLst>
                <a:path extrusionOk="0" h="120000" w="414019">
                  <a:moveTo>
                    <a:pt x="0" y="0"/>
                  </a:moveTo>
                  <a:lnTo>
                    <a:pt x="413771" y="0"/>
                  </a:lnTo>
                </a:path>
              </a:pathLst>
            </a:custGeom>
            <a:noFill/>
            <a:ln cap="flat" cmpd="sng" w="15175">
              <a:solidFill>
                <a:srgbClr val="FF4C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1947059" y="2454096"/>
              <a:ext cx="38735" cy="97790"/>
            </a:xfrm>
            <a:custGeom>
              <a:rect b="b" l="l" r="r" t="t"/>
              <a:pathLst>
                <a:path extrusionOk="0" h="97789" w="38735">
                  <a:moveTo>
                    <a:pt x="0" y="0"/>
                  </a:moveTo>
                  <a:lnTo>
                    <a:pt x="6755" y="19118"/>
                  </a:lnTo>
                  <a:lnTo>
                    <a:pt x="15950" y="33143"/>
                  </a:lnTo>
                  <a:lnTo>
                    <a:pt x="26786" y="42760"/>
                  </a:lnTo>
                  <a:lnTo>
                    <a:pt x="38464" y="48651"/>
                  </a:lnTo>
                  <a:lnTo>
                    <a:pt x="26786" y="54542"/>
                  </a:lnTo>
                  <a:lnTo>
                    <a:pt x="15950" y="64158"/>
                  </a:lnTo>
                  <a:lnTo>
                    <a:pt x="6755" y="78183"/>
                  </a:lnTo>
                  <a:lnTo>
                    <a:pt x="0" y="97302"/>
                  </a:lnTo>
                </a:path>
              </a:pathLst>
            </a:custGeom>
            <a:noFill/>
            <a:ln cap="flat" cmpd="sng" w="15175">
              <a:solidFill>
                <a:srgbClr val="FF4C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49"/>
          <p:cNvSpPr txBox="1"/>
          <p:nvPr/>
        </p:nvSpPr>
        <p:spPr>
          <a:xfrm>
            <a:off x="1061636" y="1977325"/>
            <a:ext cx="1477010" cy="567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401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4. Learning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marR="4191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4C4C"/>
                </a:solidFill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i="1" lang="en-US" sz="800">
                <a:solidFill>
                  <a:srgbClr val="FF4C4C"/>
                </a:solidFill>
                <a:latin typeface="Verdana"/>
                <a:ea typeface="Verdana"/>
                <a:cs typeface="Verdana"/>
                <a:sym typeface="Verdana"/>
              </a:rPr>
              <a:t>η</a:t>
            </a:r>
            <a:r>
              <a:rPr lang="en-US" sz="800">
                <a:solidFill>
                  <a:srgbClr val="FF4C4C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700">
                <a:solidFill>
                  <a:srgbClr val="FF4C4C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259715" rtl="0" algn="l">
              <a:lnSpc>
                <a:spcPct val="704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6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600">
                <a:latin typeface="Tahoma"/>
                <a:ea typeface="Tahoma"/>
                <a:cs typeface="Tahoma"/>
                <a:sym typeface="Tahoma"/>
              </a:rPr>
              <a:t>)	</a:t>
            </a:r>
            <a:r>
              <a:rPr b="1" baseline="-25000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6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600"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5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600">
                <a:latin typeface="Tahoma"/>
                <a:ea typeface="Tahoma"/>
                <a:cs typeface="Tahoma"/>
                <a:sym typeface="Tahoma"/>
              </a:rPr>
              <a:t>)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38" name="Google Shape;938;p49"/>
          <p:cNvGrpSpPr/>
          <p:nvPr/>
        </p:nvGrpSpPr>
        <p:grpSpPr>
          <a:xfrm>
            <a:off x="2525066" y="922336"/>
            <a:ext cx="710510" cy="65405"/>
            <a:chOff x="2525066" y="922336"/>
            <a:chExt cx="710510" cy="65405"/>
          </a:xfrm>
        </p:grpSpPr>
        <p:sp>
          <p:nvSpPr>
            <p:cNvPr id="939" name="Google Shape;939;p49"/>
            <p:cNvSpPr/>
            <p:nvPr/>
          </p:nvSpPr>
          <p:spPr>
            <a:xfrm>
              <a:off x="2525066" y="954727"/>
              <a:ext cx="669925" cy="0"/>
            </a:xfrm>
            <a:custGeom>
              <a:rect b="b" l="l" r="r" t="t"/>
              <a:pathLst>
                <a:path extrusionOk="0" h="120000" w="669925">
                  <a:moveTo>
                    <a:pt x="0" y="0"/>
                  </a:moveTo>
                  <a:lnTo>
                    <a:pt x="669397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3170171" y="922336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0" y="0"/>
                  </a:moveTo>
                  <a:lnTo>
                    <a:pt x="24293" y="32390"/>
                  </a:lnTo>
                  <a:lnTo>
                    <a:pt x="0" y="64781"/>
                  </a:lnTo>
                  <a:lnTo>
                    <a:pt x="64781" y="32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49"/>
          <p:cNvSpPr txBox="1"/>
          <p:nvPr/>
        </p:nvSpPr>
        <p:spPr>
          <a:xfrm>
            <a:off x="2717495" y="796301"/>
            <a:ext cx="32512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49"/>
          <p:cNvGrpSpPr/>
          <p:nvPr/>
        </p:nvGrpSpPr>
        <p:grpSpPr>
          <a:xfrm>
            <a:off x="3927632" y="1409794"/>
            <a:ext cx="65405" cy="530507"/>
            <a:chOff x="3927632" y="1409794"/>
            <a:chExt cx="65405" cy="530507"/>
          </a:xfrm>
        </p:grpSpPr>
        <p:sp>
          <p:nvSpPr>
            <p:cNvPr id="943" name="Google Shape;943;p49"/>
            <p:cNvSpPr/>
            <p:nvPr/>
          </p:nvSpPr>
          <p:spPr>
            <a:xfrm>
              <a:off x="3960023" y="1409794"/>
              <a:ext cx="0" cy="489584"/>
            </a:xfrm>
            <a:custGeom>
              <a:rect b="b" l="l" r="r" t="t"/>
              <a:pathLst>
                <a:path extrusionOk="0" h="489585" w="120000">
                  <a:moveTo>
                    <a:pt x="0" y="0"/>
                  </a:moveTo>
                  <a:lnTo>
                    <a:pt x="0" y="489395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927632" y="1874896"/>
              <a:ext cx="65405" cy="65405"/>
            </a:xfrm>
            <a:custGeom>
              <a:rect b="b" l="l" r="r" t="t"/>
              <a:pathLst>
                <a:path extrusionOk="0" h="65405" w="65404">
                  <a:moveTo>
                    <a:pt x="64781" y="0"/>
                  </a:moveTo>
                  <a:lnTo>
                    <a:pt x="32390" y="24293"/>
                  </a:lnTo>
                  <a:lnTo>
                    <a:pt x="0" y="0"/>
                  </a:lnTo>
                  <a:lnTo>
                    <a:pt x="32390" y="64781"/>
                  </a:lnTo>
                  <a:lnTo>
                    <a:pt x="64781" y="0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9"/>
          <p:cNvSpPr txBox="1"/>
          <p:nvPr/>
        </p:nvSpPr>
        <p:spPr>
          <a:xfrm>
            <a:off x="4000436" y="1591905"/>
            <a:ext cx="37528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6" name="Google Shape;946;p49"/>
          <p:cNvGrpSpPr/>
          <p:nvPr/>
        </p:nvGrpSpPr>
        <p:grpSpPr>
          <a:xfrm>
            <a:off x="2525066" y="2362354"/>
            <a:ext cx="710414" cy="65405"/>
            <a:chOff x="2525066" y="2362354"/>
            <a:chExt cx="710414" cy="65405"/>
          </a:xfrm>
        </p:grpSpPr>
        <p:sp>
          <p:nvSpPr>
            <p:cNvPr id="947" name="Google Shape;947;p49"/>
            <p:cNvSpPr/>
            <p:nvPr/>
          </p:nvSpPr>
          <p:spPr>
            <a:xfrm>
              <a:off x="2565555" y="2394745"/>
              <a:ext cx="669925" cy="0"/>
            </a:xfrm>
            <a:custGeom>
              <a:rect b="b" l="l" r="r" t="t"/>
              <a:pathLst>
                <a:path extrusionOk="0" h="120000" w="669925">
                  <a:moveTo>
                    <a:pt x="669397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2525066" y="2362354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64781" y="64781"/>
                  </a:moveTo>
                  <a:lnTo>
                    <a:pt x="40488" y="32390"/>
                  </a:lnTo>
                  <a:lnTo>
                    <a:pt x="64781" y="0"/>
                  </a:lnTo>
                  <a:lnTo>
                    <a:pt x="0" y="32390"/>
                  </a:lnTo>
                  <a:lnTo>
                    <a:pt x="64781" y="64781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49"/>
          <p:cNvSpPr txBox="1"/>
          <p:nvPr/>
        </p:nvSpPr>
        <p:spPr>
          <a:xfrm>
            <a:off x="2703639" y="2409887"/>
            <a:ext cx="35306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49"/>
          <p:cNvGrpSpPr/>
          <p:nvPr/>
        </p:nvGrpSpPr>
        <p:grpSpPr>
          <a:xfrm>
            <a:off x="1767605" y="1409794"/>
            <a:ext cx="65405" cy="530072"/>
            <a:chOff x="1767605" y="1409794"/>
            <a:chExt cx="65405" cy="530072"/>
          </a:xfrm>
        </p:grpSpPr>
        <p:sp>
          <p:nvSpPr>
            <p:cNvPr id="951" name="Google Shape;951;p49"/>
            <p:cNvSpPr/>
            <p:nvPr/>
          </p:nvSpPr>
          <p:spPr>
            <a:xfrm>
              <a:off x="1799996" y="1450282"/>
              <a:ext cx="0" cy="489584"/>
            </a:xfrm>
            <a:custGeom>
              <a:rect b="b" l="l" r="r" t="t"/>
              <a:pathLst>
                <a:path extrusionOk="0" h="489585" w="120000">
                  <a:moveTo>
                    <a:pt x="0" y="489395"/>
                  </a:move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1767605" y="1409794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0" y="64781"/>
                  </a:moveTo>
                  <a:lnTo>
                    <a:pt x="32390" y="40488"/>
                  </a:lnTo>
                  <a:lnTo>
                    <a:pt x="64781" y="64781"/>
                  </a:lnTo>
                  <a:lnTo>
                    <a:pt x="32390" y="0"/>
                  </a:lnTo>
                  <a:lnTo>
                    <a:pt x="0" y="64781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9"/>
          <p:cNvSpPr txBox="1"/>
          <p:nvPr/>
        </p:nvSpPr>
        <p:spPr>
          <a:xfrm>
            <a:off x="1481924" y="1603094"/>
            <a:ext cx="27813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iterate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9"/>
          <p:cNvSpPr txBox="1"/>
          <p:nvPr/>
        </p:nvSpPr>
        <p:spPr>
          <a:xfrm>
            <a:off x="601776" y="2884473"/>
            <a:ext cx="454914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This framework extends to more complex models: neural networks, deep learning!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49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956" name="Google Shape;956;p49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4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60" name="Google Shape;960;p4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0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akeaways</a:t>
            </a:r>
            <a:endParaRPr/>
          </a:p>
        </p:txBody>
      </p:sp>
      <p:grpSp>
        <p:nvGrpSpPr>
          <p:cNvPr id="967" name="Google Shape;967;p50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968" name="Google Shape;968;p50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5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72" name="Google Shape;972;p5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5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974" name="Google Shape;97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61002" cy="228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1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endParaRPr/>
          </a:p>
        </p:txBody>
      </p:sp>
      <p:grpSp>
        <p:nvGrpSpPr>
          <p:cNvPr id="980" name="Google Shape;980;p51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981" name="Google Shape;981;p51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5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85" name="Google Shape;985;p5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5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987" name="Google Shape;98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10092" cy="240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"/>
            <a:ext cx="5759865" cy="32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5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94" name="Google Shape;994;p5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46</a:t>
            </a:r>
            <a:endParaRPr/>
          </a:p>
        </p:txBody>
      </p:sp>
      <p:pic>
        <p:nvPicPr>
          <p:cNvPr id="996" name="Google Shape;99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9089"/>
            <a:ext cx="5765801" cy="300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xamples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roblems</a:t>
            </a:r>
            <a:endParaRPr/>
          </a:p>
        </p:txBody>
      </p:sp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88104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/>
          <p:nvPr/>
        </p:nvSpPr>
        <p:spPr>
          <a:xfrm>
            <a:off x="483946" y="87119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46053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483946" y="145068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2040026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 txBox="1"/>
          <p:nvPr/>
        </p:nvSpPr>
        <p:spPr>
          <a:xfrm>
            <a:off x="483946" y="2030176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619226" y="785112"/>
            <a:ext cx="3509010" cy="1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House Price Prediction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Size, location, number of rooms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Price in dollars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Temperature Forecasting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Historical weather data, season, humidity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Temperature in degrees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Stock Price Prediction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Historical prices, trading volume, market indicators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60325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Future stock price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131" name="Google Shape;131;p11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63774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387959" y="6414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92967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/>
          <p:cNvSpPr txBox="1"/>
          <p:nvPr/>
        </p:nvSpPr>
        <p:spPr>
          <a:xfrm>
            <a:off x="387959" y="93334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221600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387959" y="1225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51353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"/>
          <p:cNvSpPr txBox="1"/>
          <p:nvPr/>
        </p:nvSpPr>
        <p:spPr>
          <a:xfrm>
            <a:off x="387959" y="151720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80545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>
            <a:off x="387959" y="1809139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209739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387959" y="21010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38931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/>
          <p:nvPr/>
        </p:nvSpPr>
        <p:spPr>
          <a:xfrm>
            <a:off x="387959" y="239299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68124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/>
          <p:nvPr/>
        </p:nvSpPr>
        <p:spPr>
          <a:xfrm>
            <a:off x="387959" y="268493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563029" y="537830"/>
            <a:ext cx="32418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</a:t>
            </a:r>
            <a:r>
              <a:rPr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</a:t>
            </a:r>
            <a:r>
              <a:rPr b="1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inear</a:t>
            </a:r>
            <a:r>
              <a:rPr b="1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 R</a:t>
            </a:r>
            <a:r>
              <a:rPr b="1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egression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T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 L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inear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 M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odel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: S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ingle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 N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euron</a:t>
            </a:r>
            <a:r>
              <a:rPr b="0"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7"/>
              </a:rPr>
              <a:t>W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8"/>
              </a:rPr>
              <a:t>orked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9"/>
              </a:rPr>
              <a:t> E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0"/>
              </a:rPr>
              <a:t>xample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1"/>
              </a:rPr>
              <a:t>E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2"/>
              </a:rPr>
              <a:t>valuation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8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3"/>
              </a:rPr>
              <a:t>P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4"/>
              </a:rPr>
              <a:t>ython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5"/>
              </a:rPr>
              <a:t> I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6"/>
              </a:rPr>
              <a:t>mplementation</a:t>
            </a:r>
            <a:r>
              <a:rPr b="0"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7"/>
              </a:rPr>
              <a:t>I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8"/>
              </a:rPr>
              <a:t>mplementation</a:t>
            </a: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9"/>
              </a:rPr>
              <a:t> T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0"/>
              </a:rPr>
              <a:t>ips</a:t>
            </a:r>
            <a:r>
              <a:rPr b="0"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017269" rtl="0" algn="l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1"/>
              </a:rPr>
              <a:t>S</a:t>
            </a:r>
            <a:r>
              <a:rPr b="0" lang="en-US" sz="14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2"/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2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160" name="Google Shape;160;p12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4661184" y="3109097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71" name="Google Shape;171;p13"/>
          <p:cNvGrpSpPr/>
          <p:nvPr/>
        </p:nvGrpSpPr>
        <p:grpSpPr>
          <a:xfrm>
            <a:off x="309193" y="699198"/>
            <a:ext cx="5192466" cy="489281"/>
            <a:chOff x="309193" y="699198"/>
            <a:chExt cx="5192466" cy="489281"/>
          </a:xfrm>
        </p:grpSpPr>
        <p:sp>
          <p:nvSpPr>
            <p:cNvPr id="172" name="Google Shape;172;p13"/>
            <p:cNvSpPr/>
            <p:nvPr/>
          </p:nvSpPr>
          <p:spPr>
            <a:xfrm>
              <a:off x="309193" y="699198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" name="Google Shape;17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893432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086878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074178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743445"/>
              <a:ext cx="50800" cy="343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3"/>
            <p:cNvSpPr/>
            <p:nvPr/>
          </p:nvSpPr>
          <p:spPr>
            <a:xfrm>
              <a:off x="309193" y="937722"/>
              <a:ext cx="5142230" cy="200025"/>
            </a:xfrm>
            <a:custGeom>
              <a:rect b="b" l="l" r="r" t="t"/>
              <a:pathLst>
                <a:path extrusionOk="0" h="200025" w="5142230">
                  <a:moveTo>
                    <a:pt x="5141666" y="0"/>
                  </a:moveTo>
                  <a:lnTo>
                    <a:pt x="0" y="0"/>
                  </a:lnTo>
                  <a:lnTo>
                    <a:pt x="0" y="149156"/>
                  </a:lnTo>
                  <a:lnTo>
                    <a:pt x="4008" y="168880"/>
                  </a:lnTo>
                  <a:lnTo>
                    <a:pt x="14922" y="185033"/>
                  </a:lnTo>
                  <a:lnTo>
                    <a:pt x="31075" y="195947"/>
                  </a:lnTo>
                  <a:lnTo>
                    <a:pt x="50800" y="199956"/>
                  </a:lnTo>
                  <a:lnTo>
                    <a:pt x="5090865" y="199956"/>
                  </a:lnTo>
                  <a:lnTo>
                    <a:pt x="5110590" y="195947"/>
                  </a:lnTo>
                  <a:lnTo>
                    <a:pt x="5126743" y="185033"/>
                  </a:lnTo>
                  <a:lnTo>
                    <a:pt x="5137657" y="168880"/>
                  </a:lnTo>
                  <a:lnTo>
                    <a:pt x="5141666" y="14915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5450859" y="781541"/>
              <a:ext cx="0" cy="324485"/>
            </a:xfrm>
            <a:custGeom>
              <a:rect b="b" l="l" r="r" t="t"/>
              <a:pathLst>
                <a:path extrusionOk="0" h="324484" w="120000">
                  <a:moveTo>
                    <a:pt x="0" y="32438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5450859" y="76884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5450859" y="75614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450859" y="74344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5450859" y="724390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4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3"/>
          <p:cNvSpPr txBox="1"/>
          <p:nvPr/>
        </p:nvSpPr>
        <p:spPr>
          <a:xfrm>
            <a:off x="347294" y="629639"/>
            <a:ext cx="4985385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Linear regression assumes the output is a linear combination of the input features.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Mathematical Form: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1738176" y="1614550"/>
            <a:ext cx="2736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5220322" y="1629732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513702" y="2263978"/>
            <a:ext cx="69291" cy="512127"/>
            <a:chOff x="513702" y="2263978"/>
            <a:chExt cx="69291" cy="512127"/>
          </a:xfrm>
        </p:grpSpPr>
        <p:pic>
          <p:nvPicPr>
            <p:cNvPr id="187" name="Google Shape;187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26397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4853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70681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13"/>
          <p:cNvSpPr txBox="1"/>
          <p:nvPr/>
        </p:nvSpPr>
        <p:spPr>
          <a:xfrm>
            <a:off x="321894" y="1926987"/>
            <a:ext cx="291973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are the input features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are the weights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bias term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192" name="Google Shape;192;p13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7/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title"/>
          </p:nvPr>
        </p:nvSpPr>
        <p:spPr>
          <a:xfrm>
            <a:off x="82600" y="109545"/>
            <a:ext cx="49434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xamples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endParaRPr/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984364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4"/>
          <p:cNvSpPr txBox="1"/>
          <p:nvPr/>
        </p:nvSpPr>
        <p:spPr>
          <a:xfrm>
            <a:off x="483946" y="974514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644626" y="938141"/>
            <a:ext cx="106235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Salary Prediction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774445" y="1133613"/>
            <a:ext cx="24961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60325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Salary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Years of Experience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14"/>
          <p:cNvGrpSpPr/>
          <p:nvPr/>
        </p:nvGrpSpPr>
        <p:grpSpPr>
          <a:xfrm>
            <a:off x="456996" y="1391780"/>
            <a:ext cx="121259" cy="528662"/>
            <a:chOff x="456996" y="1391780"/>
            <a:chExt cx="121259" cy="528662"/>
          </a:xfrm>
        </p:grpSpPr>
        <p:pic>
          <p:nvPicPr>
            <p:cNvPr id="208" name="Google Shape;20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996" y="1391780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6996" y="1799183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4"/>
          <p:cNvSpPr txBox="1"/>
          <p:nvPr/>
        </p:nvSpPr>
        <p:spPr>
          <a:xfrm>
            <a:off x="483946" y="138193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644626" y="1345544"/>
            <a:ext cx="130619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Crop Yield Prediction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774445" y="1541029"/>
            <a:ext cx="2681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60325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Yield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Rainfall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Fertilizer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483946" y="178933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644626" y="1752960"/>
            <a:ext cx="130175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Energy Consumption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321894" y="1948445"/>
            <a:ext cx="4168775" cy="48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60325" lvl="0" marL="4902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•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Energy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Temperature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Hour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Day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 relationship between inputs and output is assumed to be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14"/>
          <p:cNvGrpSpPr/>
          <p:nvPr/>
        </p:nvGrpSpPr>
        <p:grpSpPr>
          <a:xfrm>
            <a:off x="0" y="3109250"/>
            <a:ext cx="5760261" cy="92075"/>
            <a:chOff x="0" y="3109250"/>
            <a:chExt cx="5760261" cy="92075"/>
          </a:xfrm>
        </p:grpSpPr>
        <p:sp>
          <p:nvSpPr>
            <p:cNvPr id="217" name="Google Shape;217;p14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21" name="Google Shape;221;p1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95300" y="109545"/>
            <a:ext cx="439420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isual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xample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2D L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inear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egression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15"/>
          <p:cNvGrpSpPr/>
          <p:nvPr/>
        </p:nvGrpSpPr>
        <p:grpSpPr>
          <a:xfrm>
            <a:off x="0" y="449040"/>
            <a:ext cx="5760261" cy="2752285"/>
            <a:chOff x="0" y="449040"/>
            <a:chExt cx="5760261" cy="2752285"/>
          </a:xfrm>
        </p:grpSpPr>
        <p:pic>
          <p:nvPicPr>
            <p:cNvPr id="229" name="Google Shape;22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12" y="449040"/>
              <a:ext cx="4536172" cy="2684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5"/>
            <p:cNvSpPr/>
            <p:nvPr/>
          </p:nvSpPr>
          <p:spPr>
            <a:xfrm>
              <a:off x="0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923862" y="3109250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836211" y="3109250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>
            <p:ph idx="12" type="sldNum"/>
          </p:nvPr>
        </p:nvSpPr>
        <p:spPr>
          <a:xfrm>
            <a:off x="4648848" y="3137672"/>
            <a:ext cx="318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 / 46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269774655960a1f364fb373cfdb19387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0f3c1362c9e8f2540a0f1923835f41ad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3C657FFE-BDA7-4C13-B1DE-05158EF58B42}"/>
</file>

<file path=customXml/itemProps2.xml><?xml version="1.0" encoding="utf-8"?>
<ds:datastoreItem xmlns:ds="http://schemas.openxmlformats.org/officeDocument/2006/customXml" ds:itemID="{4297C881-6D85-46CE-8C0C-61EB23A604FE}"/>
</file>

<file path=customXml/itemProps3.xml><?xml version="1.0" encoding="utf-8"?>
<ds:datastoreItem xmlns:ds="http://schemas.openxmlformats.org/officeDocument/2006/customXml" ds:itemID="{566D7E01-7256-4B2F-A28C-9FE27396BC1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